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Source Code Pro Light"/>
      <p:regular r:id="rId25"/>
      <p:bold r:id="rId26"/>
      <p:italic r:id="rId27"/>
      <p:boldItalic r:id="rId28"/>
    </p:embeddedFont>
    <p:embeddedFont>
      <p:font typeface="Teko"/>
      <p:regular r:id="rId29"/>
      <p:bold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Teko Medium"/>
      <p:regular r:id="rId39"/>
      <p:bold r:id="rId40"/>
    </p:embeddedFont>
    <p:embeddedFont>
      <p:font typeface="Source Code Pro Medium"/>
      <p:regular r:id="rId41"/>
      <p:bold r:id="rId42"/>
      <p:italic r:id="rId43"/>
      <p:boldItalic r:id="rId44"/>
    </p:embeddedFont>
    <p:embeddedFont>
      <p:font typeface="Lexend Deca"/>
      <p:regular r:id="rId45"/>
      <p:bold r:id="rId46"/>
    </p:embeddedFont>
    <p:embeddedFont>
      <p:font typeface="Teko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08">
          <p15:clr>
            <a:srgbClr val="9AA0A6"/>
          </p15:clr>
        </p15:guide>
        <p15:guide id="2" pos="2859">
          <p15:clr>
            <a:srgbClr val="A4A3A4"/>
          </p15:clr>
        </p15:guide>
        <p15:guide id="3" orient="horz" pos="1810">
          <p15:clr>
            <a:srgbClr val="747775"/>
          </p15:clr>
        </p15:guide>
        <p15:guide id="4" orient="horz" pos="397">
          <p15:clr>
            <a:srgbClr val="747775"/>
          </p15:clr>
        </p15:guide>
        <p15:guide id="5" orient="horz" pos="679">
          <p15:clr>
            <a:srgbClr val="747775"/>
          </p15:clr>
        </p15:guide>
        <p15:guide id="6" orient="horz" pos="734">
          <p15:clr>
            <a:srgbClr val="747775"/>
          </p15:clr>
        </p15:guide>
        <p15:guide id="7" orient="horz" pos="2681">
          <p15:clr>
            <a:srgbClr val="747775"/>
          </p15:clr>
        </p15:guide>
        <p15:guide id="8" orient="horz" pos="2318">
          <p15:clr>
            <a:srgbClr val="747775"/>
          </p15:clr>
        </p15:guide>
        <p15:guide id="9" pos="606">
          <p15:clr>
            <a:srgbClr val="747775"/>
          </p15:clr>
        </p15:guide>
        <p15:guide id="10" pos="1454">
          <p15:clr>
            <a:srgbClr val="747775"/>
          </p15:clr>
        </p15:guide>
        <p15:guide id="11" pos="1721">
          <p15:clr>
            <a:srgbClr val="747775"/>
          </p15:clr>
        </p15:guide>
        <p15:guide id="12" pos="2581">
          <p15:clr>
            <a:srgbClr val="747775"/>
          </p15:clr>
        </p15:guide>
        <p15:guide id="13" pos="3028">
          <p15:clr>
            <a:srgbClr val="747775"/>
          </p15:clr>
        </p15:guide>
        <p15:guide id="14" pos="3872">
          <p15:clr>
            <a:srgbClr val="747775"/>
          </p15:clr>
        </p15:guide>
        <p15:guide id="15" pos="4317">
          <p15:clr>
            <a:srgbClr val="747775"/>
          </p15:clr>
        </p15:guide>
        <p15:guide id="16" pos="4005">
          <p15:clr>
            <a:srgbClr val="747775"/>
          </p15:clr>
        </p15:guide>
        <p15:guide id="17" pos="3708">
          <p15:clr>
            <a:srgbClr val="747775"/>
          </p15:clr>
        </p15:guide>
        <p15:guide id="18" pos="48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4831BB-F7DC-41F3-A966-429A9A7491D7}">
  <a:tblStyle styleId="{064831BB-F7DC-41F3-A966-429A9A7491D7}" styleName="Table_0">
    <a:wholeTbl>
      <a:tcTxStyle b="off" i="off">
        <a:font>
          <a:latin typeface="Inter"/>
          <a:ea typeface="Inter"/>
          <a:cs typeface="Inter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6"/>
          </a:solidFill>
        </a:fill>
      </a:tcStyle>
    </a:wholeTbl>
    <a:band1H>
      <a:tcTxStyle b="off" i="off"/>
      <a:tcStyle>
        <a:fill>
          <a:solidFill>
            <a:srgbClr val="A8385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A8385B"/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A8385B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A8385B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8C2E4B"/>
          </a:solidFill>
        </a:fill>
      </a:tcStyle>
    </a:lastRow>
    <a:s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08" orient="horz"/>
        <p:guide pos="2859"/>
        <p:guide pos="1810" orient="horz"/>
        <p:guide pos="397" orient="horz"/>
        <p:guide pos="679" orient="horz"/>
        <p:guide pos="734" orient="horz"/>
        <p:guide pos="2681" orient="horz"/>
        <p:guide pos="2318" orient="horz"/>
        <p:guide pos="606"/>
        <p:guide pos="1454"/>
        <p:guide pos="1721"/>
        <p:guide pos="2581"/>
        <p:guide pos="3028"/>
        <p:guide pos="3872"/>
        <p:guide pos="4317"/>
        <p:guide pos="4005"/>
        <p:guide pos="3708"/>
        <p:guide pos="48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Medium-bold.fntdata"/><Relationship Id="rId20" Type="http://schemas.openxmlformats.org/officeDocument/2006/relationships/slide" Target="slides/slide13.xml"/><Relationship Id="rId42" Type="http://schemas.openxmlformats.org/officeDocument/2006/relationships/font" Target="fonts/SourceCodeProMedium-bold.fntdata"/><Relationship Id="rId41" Type="http://schemas.openxmlformats.org/officeDocument/2006/relationships/font" Target="fonts/SourceCodeProMedium-regular.fntdata"/><Relationship Id="rId22" Type="http://schemas.openxmlformats.org/officeDocument/2006/relationships/slide" Target="slides/slide15.xml"/><Relationship Id="rId44" Type="http://schemas.openxmlformats.org/officeDocument/2006/relationships/font" Target="fonts/SourceCodeProMedium-boldItalic.fntdata"/><Relationship Id="rId21" Type="http://schemas.openxmlformats.org/officeDocument/2006/relationships/slide" Target="slides/slide14.xml"/><Relationship Id="rId43" Type="http://schemas.openxmlformats.org/officeDocument/2006/relationships/font" Target="fonts/SourceCodeProMedium-italic.fntdata"/><Relationship Id="rId24" Type="http://schemas.openxmlformats.org/officeDocument/2006/relationships/slide" Target="slides/slide17.xml"/><Relationship Id="rId46" Type="http://schemas.openxmlformats.org/officeDocument/2006/relationships/font" Target="fonts/LexendDeca-bold.fntdata"/><Relationship Id="rId23" Type="http://schemas.openxmlformats.org/officeDocument/2006/relationships/slide" Target="slides/slide16.xml"/><Relationship Id="rId45" Type="http://schemas.openxmlformats.org/officeDocument/2006/relationships/font" Target="fonts/LexendDeca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SourceCodeProLight-bold.fntdata"/><Relationship Id="rId48" Type="http://schemas.openxmlformats.org/officeDocument/2006/relationships/font" Target="fonts/TekoLight-bold.fntdata"/><Relationship Id="rId25" Type="http://schemas.openxmlformats.org/officeDocument/2006/relationships/font" Target="fonts/SourceCodeProLight-regular.fntdata"/><Relationship Id="rId47" Type="http://schemas.openxmlformats.org/officeDocument/2006/relationships/font" Target="fonts/TekoLight-regular.fntdata"/><Relationship Id="rId28" Type="http://schemas.openxmlformats.org/officeDocument/2006/relationships/font" Target="fonts/SourceCodeProLight-boldItalic.fntdata"/><Relationship Id="rId27" Type="http://schemas.openxmlformats.org/officeDocument/2006/relationships/font" Target="fonts/SourceCodePr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Tek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-regular.fntdata"/><Relationship Id="rId30" Type="http://schemas.openxmlformats.org/officeDocument/2006/relationships/font" Target="fonts/Teko-bold.fntdata"/><Relationship Id="rId11" Type="http://schemas.openxmlformats.org/officeDocument/2006/relationships/slide" Target="slides/slide4.xml"/><Relationship Id="rId33" Type="http://schemas.openxmlformats.org/officeDocument/2006/relationships/font" Target="fonts/Inter-italic.fntdata"/><Relationship Id="rId10" Type="http://schemas.openxmlformats.org/officeDocument/2006/relationships/slide" Target="slides/slide3.xml"/><Relationship Id="rId32" Type="http://schemas.openxmlformats.org/officeDocument/2006/relationships/font" Target="fonts/Inter-bold.fntdata"/><Relationship Id="rId13" Type="http://schemas.openxmlformats.org/officeDocument/2006/relationships/slide" Target="slides/slide6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5.xml"/><Relationship Id="rId34" Type="http://schemas.openxmlformats.org/officeDocument/2006/relationships/font" Target="fonts/Inter-boldItalic.fntdata"/><Relationship Id="rId15" Type="http://schemas.openxmlformats.org/officeDocument/2006/relationships/slide" Target="slides/slide8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7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0.xml"/><Relationship Id="rId39" Type="http://schemas.openxmlformats.org/officeDocument/2006/relationships/font" Target="fonts/TekoMedium-regular.fntdata"/><Relationship Id="rId16" Type="http://schemas.openxmlformats.org/officeDocument/2006/relationships/slide" Target="slides/slide9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0ef87e99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30ef87e9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d10d4cb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1d10d4c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235eb1f940_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235eb1f94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235eb1f940_1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235eb1f94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232c0fd45b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3232c0fd45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235eb1f940_1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235eb1f940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2e62a7c7c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32e62a7c7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0ef87e991_0_8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30ef87e991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2e62a7c7c4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32e62a7c7c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35eb1f94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235eb1f9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a93feda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5a93fed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5a93fedadb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5a93feda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5a93fedadb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35a93fedad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7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7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7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4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4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3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60.png"/><Relationship Id="rId13" Type="http://schemas.openxmlformats.org/officeDocument/2006/relationships/hyperlink" Target="http://llm.fidesinnova.io:8501" TargetMode="External"/><Relationship Id="rId12" Type="http://schemas.openxmlformats.org/officeDocument/2006/relationships/hyperlink" Target="http://llm.fidesinnova.io:8501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://www.fidesinnova.io" TargetMode="External"/><Relationship Id="rId9" Type="http://schemas.openxmlformats.org/officeDocument/2006/relationships/image" Target="../media/image58.png"/><Relationship Id="rId5" Type="http://schemas.openxmlformats.org/officeDocument/2006/relationships/hyperlink" Target="mailto:info@fidesinnova.io" TargetMode="External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4.jpg"/><Relationship Id="rId9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mckinsey.com/business-functions/operations/our-insigh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www.statista.com/statistics/976313/global-iot-market-size/" TargetMode="External"/><Relationship Id="rId9" Type="http://schemas.openxmlformats.org/officeDocument/2006/relationships/hyperlink" Target="https://www.gartner.com/en/documents/3996937" TargetMode="External"/><Relationship Id="rId5" Type="http://schemas.openxmlformats.org/officeDocument/2006/relationships/hyperlink" Target="https://www.grandviewresearch.com/industry-analysis/cloud-computing-market" TargetMode="External"/><Relationship Id="rId6" Type="http://schemas.openxmlformats.org/officeDocument/2006/relationships/hyperlink" Target="https://www.statista.com/statistics/1365145/artificial-intelligence-market-size/" TargetMode="External"/><Relationship Id="rId7" Type="http://schemas.openxmlformats.org/officeDocument/2006/relationships/hyperlink" Target="https://www.fortunebusinessinsights.com/industrial-automation-market-102221" TargetMode="External"/><Relationship Id="rId8" Type="http://schemas.openxmlformats.org/officeDocument/2006/relationships/hyperlink" Target="https://messari.io/report/zk-rollups-the-future-of-ethereum-scal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52.jpg"/><Relationship Id="rId5" Type="http://schemas.openxmlformats.org/officeDocument/2006/relationships/image" Target="../media/image64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5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94" name="Google Shape;94;p25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5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5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5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5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5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5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5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5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5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5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5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gradFill>
              <a:gsLst>
                <a:gs pos="0">
                  <a:srgbClr val="C830CC">
                    <a:alpha val="27450"/>
                  </a:srgbClr>
                </a:gs>
                <a:gs pos="7000">
                  <a:srgbClr val="C830CC">
                    <a:alpha val="27450"/>
                  </a:srgbClr>
                </a:gs>
                <a:gs pos="73000">
                  <a:srgbClr val="4775E7">
                    <a:alpha val="47450"/>
                  </a:srgbClr>
                </a:gs>
                <a:gs pos="100000">
                  <a:srgbClr val="4775E7">
                    <a:alpha val="4745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25"/>
          <p:cNvSpPr txBox="1"/>
          <p:nvPr>
            <p:ph idx="1" type="subTitle"/>
          </p:nvPr>
        </p:nvSpPr>
        <p:spPr>
          <a:xfrm>
            <a:off x="227175" y="1818825"/>
            <a:ext cx="4925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PH" sz="2000">
                <a:solidFill>
                  <a:srgbClr val="F3F3F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Verifiable Computing Ecosystem</a:t>
            </a:r>
            <a:endParaRPr/>
          </a:p>
        </p:txBody>
      </p:sp>
      <p:sp>
        <p:nvSpPr>
          <p:cNvPr id="488" name="Google Shape;488;p25"/>
          <p:cNvSpPr txBox="1"/>
          <p:nvPr>
            <p:ph type="ctrTitle"/>
          </p:nvPr>
        </p:nvSpPr>
        <p:spPr>
          <a:xfrm>
            <a:off x="536137" y="864210"/>
            <a:ext cx="4373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PH" sz="8000">
                <a:solidFill>
                  <a:srgbClr val="F3F3F3"/>
                </a:solidFill>
              </a:rPr>
              <a:t>FIDES INNOVA</a:t>
            </a:r>
            <a:endParaRPr sz="8000">
              <a:solidFill>
                <a:srgbClr val="F3F3F3"/>
              </a:solidFill>
            </a:endParaRPr>
          </a:p>
        </p:txBody>
      </p:sp>
      <p:pic>
        <p:nvPicPr>
          <p:cNvPr id="489" name="Google Shape;4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168" y="143156"/>
            <a:ext cx="3757423" cy="4988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mage of a person with her hands together&#10;&#10;Description automatically generated" id="490" name="Google Shape;49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8724" y="2478782"/>
            <a:ext cx="1128604" cy="18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5"/>
          <p:cNvSpPr txBox="1"/>
          <p:nvPr/>
        </p:nvSpPr>
        <p:spPr>
          <a:xfrm>
            <a:off x="777610" y="4357882"/>
            <a:ext cx="389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W W W . F I D E S I N N O V A . I 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/>
          <p:nvPr/>
        </p:nvSpPr>
        <p:spPr>
          <a:xfrm>
            <a:off x="2684200" y="532902"/>
            <a:ext cx="4097069" cy="685191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D150D5"/>
              </a:gs>
              <a:gs pos="50000">
                <a:srgbClr val="CE24D3"/>
              </a:gs>
              <a:gs pos="100000">
                <a:srgbClr val="BE19C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4"/>
          <p:cNvSpPr txBox="1"/>
          <p:nvPr>
            <p:ph idx="2" type="ctrTitle"/>
          </p:nvPr>
        </p:nvSpPr>
        <p:spPr>
          <a:xfrm flipH="1" rot="-4012065">
            <a:off x="-400714" y="2957425"/>
            <a:ext cx="3130164" cy="6507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2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</a:t>
            </a:r>
            <a:r>
              <a:rPr lang="en-PH" sz="2800">
                <a:solidFill>
                  <a:srgbClr val="F3F3F3"/>
                </a:solidFill>
              </a:rPr>
              <a:t>echnology</a:t>
            </a:r>
            <a:r>
              <a:rPr lang="en-PH" sz="28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L</a:t>
            </a:r>
            <a:r>
              <a:rPr lang="en-PH" sz="2800">
                <a:solidFill>
                  <a:srgbClr val="F3F3F3"/>
                </a:solidFill>
              </a:rPr>
              <a:t>ayers</a:t>
            </a:r>
            <a:endParaRPr sz="2000"/>
          </a:p>
        </p:txBody>
      </p:sp>
      <p:sp>
        <p:nvSpPr>
          <p:cNvPr id="622" name="Google Shape;622;p34"/>
          <p:cNvSpPr/>
          <p:nvPr/>
        </p:nvSpPr>
        <p:spPr>
          <a:xfrm>
            <a:off x="2440400" y="1204907"/>
            <a:ext cx="4639727" cy="685191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D150D5"/>
              </a:gs>
              <a:gs pos="50000">
                <a:srgbClr val="CE24D3"/>
              </a:gs>
              <a:gs pos="100000">
                <a:srgbClr val="BE19C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4"/>
          <p:cNvSpPr/>
          <p:nvPr/>
        </p:nvSpPr>
        <p:spPr>
          <a:xfrm>
            <a:off x="1882925" y="2402629"/>
            <a:ext cx="5752176" cy="893321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8856D8"/>
              </a:gs>
              <a:gs pos="50000">
                <a:srgbClr val="792DD9"/>
              </a:gs>
              <a:gs pos="100000">
                <a:srgbClr val="6A1DC9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1579675" y="3279100"/>
            <a:ext cx="6349100" cy="869936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5C65DC"/>
              </a:gs>
              <a:gs pos="50000">
                <a:srgbClr val="3745DF"/>
              </a:gs>
              <a:gs pos="100000">
                <a:srgbClr val="2836CD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4"/>
          <p:cNvSpPr/>
          <p:nvPr/>
        </p:nvSpPr>
        <p:spPr>
          <a:xfrm>
            <a:off x="1253950" y="4129975"/>
            <a:ext cx="7040989" cy="869936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63AEE0"/>
              </a:gs>
              <a:gs pos="50000">
                <a:srgbClr val="42A6E3"/>
              </a:gs>
              <a:gs pos="100000">
                <a:srgbClr val="3294D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34"/>
          <p:cNvGrpSpPr/>
          <p:nvPr/>
        </p:nvGrpSpPr>
        <p:grpSpPr>
          <a:xfrm>
            <a:off x="2233675" y="2664425"/>
            <a:ext cx="5091696" cy="466630"/>
            <a:chOff x="2019158" y="1895882"/>
            <a:chExt cx="3315123" cy="522600"/>
          </a:xfrm>
        </p:grpSpPr>
        <p:sp>
          <p:nvSpPr>
            <p:cNvPr id="627" name="Google Shape;627;p34"/>
            <p:cNvSpPr/>
            <p:nvPr/>
          </p:nvSpPr>
          <p:spPr>
            <a:xfrm>
              <a:off x="2019158" y="1895882"/>
              <a:ext cx="1068600" cy="5226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Web 3.0 Device</a:t>
              </a: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Mobile App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213050" y="1895882"/>
              <a:ext cx="1040100" cy="5226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Management </a:t>
              </a: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Web App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371281" y="1895882"/>
              <a:ext cx="963000" cy="5226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Service Market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34"/>
          <p:cNvGrpSpPr/>
          <p:nvPr/>
        </p:nvGrpSpPr>
        <p:grpSpPr>
          <a:xfrm>
            <a:off x="2115999" y="3602200"/>
            <a:ext cx="5092145" cy="432000"/>
            <a:chOff x="2110273" y="3267578"/>
            <a:chExt cx="4039141" cy="432000"/>
          </a:xfrm>
        </p:grpSpPr>
        <p:sp>
          <p:nvSpPr>
            <p:cNvPr id="631" name="Google Shape;631;p34"/>
            <p:cNvSpPr/>
            <p:nvPr/>
          </p:nvSpPr>
          <p:spPr>
            <a:xfrm>
              <a:off x="5093714" y="3267578"/>
              <a:ext cx="1055700" cy="4320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Network ZKP </a:t>
              </a:r>
              <a:endParaRPr b="1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Explorer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561015" y="3267578"/>
              <a:ext cx="1300800" cy="4320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Blockchain-based </a:t>
              </a:r>
              <a:endParaRPr b="1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IoT Server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110273" y="3267578"/>
              <a:ext cx="1221300" cy="4320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Fidesinnova </a:t>
              </a:r>
              <a:endParaRPr b="1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Blockchain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34"/>
          <p:cNvSpPr/>
          <p:nvPr/>
        </p:nvSpPr>
        <p:spPr>
          <a:xfrm>
            <a:off x="2294200" y="4432875"/>
            <a:ext cx="2160000" cy="466500"/>
          </a:xfrm>
          <a:prstGeom prst="roundRect">
            <a:avLst>
              <a:gd fmla="val 26719" name="adj"/>
            </a:avLst>
          </a:prstGeom>
          <a:solidFill>
            <a:schemeClr val="dk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Service Contract Protocol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(Blockly)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4"/>
          <p:cNvSpPr/>
          <p:nvPr/>
        </p:nvSpPr>
        <p:spPr>
          <a:xfrm>
            <a:off x="4750850" y="4442325"/>
            <a:ext cx="2613900" cy="432000"/>
          </a:xfrm>
          <a:prstGeom prst="roundRect">
            <a:avLst>
              <a:gd fmla="val 26719" name="adj"/>
            </a:avLst>
          </a:prstGeom>
          <a:solidFill>
            <a:schemeClr val="dk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Next-generation ZKP for Verifiable Computing (C++, Rust)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3256047" y="4137009"/>
            <a:ext cx="30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Core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3256047" y="3279101"/>
            <a:ext cx="30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3256047" y="2348769"/>
            <a:ext cx="30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2684200" y="1198707"/>
            <a:ext cx="424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Fidesinnova Verifiable Computing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3267176" y="484056"/>
            <a:ext cx="302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Cases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5561375" y="791998"/>
            <a:ext cx="1113300" cy="2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Transportation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4606799" y="792023"/>
            <a:ext cx="905700" cy="2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2830230" y="791998"/>
            <a:ext cx="686100" cy="2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blue text&#10;&#10;Description automatically generated" id="644" name="Google Shape;6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125" y="1441154"/>
            <a:ext cx="941475" cy="432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car&#10;&#10;Description automatically generated" id="645" name="Google Shape;6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8725" y="1447145"/>
            <a:ext cx="941475" cy="432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logo&#10;&#10;Description automatically generated" id="646" name="Google Shape;64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5875" y="1441154"/>
            <a:ext cx="905700" cy="415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rectangular sign with blue text&#10;&#10;Description automatically generated" id="647" name="Google Shape;64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6600" y="1450056"/>
            <a:ext cx="941475" cy="43200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4"/>
          <p:cNvSpPr txBox="1"/>
          <p:nvPr>
            <p:ph idx="2" type="ctrTitle"/>
          </p:nvPr>
        </p:nvSpPr>
        <p:spPr>
          <a:xfrm flipH="1" rot="-3976968">
            <a:off x="1049948" y="812311"/>
            <a:ext cx="2084667" cy="6507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2800">
                <a:solidFill>
                  <a:srgbClr val="F3F3F3"/>
                </a:solidFill>
              </a:rPr>
              <a:t>Business</a:t>
            </a:r>
            <a:endParaRPr sz="2000"/>
          </a:p>
        </p:txBody>
      </p:sp>
      <p:sp>
        <p:nvSpPr>
          <p:cNvPr id="649" name="Google Shape;649;p34"/>
          <p:cNvSpPr/>
          <p:nvPr/>
        </p:nvSpPr>
        <p:spPr>
          <a:xfrm>
            <a:off x="3554752" y="796098"/>
            <a:ext cx="1017000" cy="2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Home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34"/>
          <p:cNvGrpSpPr/>
          <p:nvPr/>
        </p:nvGrpSpPr>
        <p:grpSpPr>
          <a:xfrm>
            <a:off x="177628" y="2560016"/>
            <a:ext cx="403210" cy="400663"/>
            <a:chOff x="456533" y="4252098"/>
            <a:chExt cx="1798438" cy="1154982"/>
          </a:xfrm>
        </p:grpSpPr>
        <p:pic>
          <p:nvPicPr>
            <p:cNvPr id="651" name="Google Shape;651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6533" y="4252098"/>
              <a:ext cx="1798438" cy="52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3638" y="4877822"/>
              <a:ext cx="1791333" cy="5292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lockchain PNG, Vector, PSD, and Clipart With Transparent Background for  Free Download | Pngtree" id="653" name="Google Shape;653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843" y="2321444"/>
            <a:ext cx="686100" cy="686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tings " id="654" name="Google Shape;654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5896" y="3007545"/>
            <a:ext cx="466500" cy="46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34"/>
          <p:cNvCxnSpPr/>
          <p:nvPr/>
        </p:nvCxnSpPr>
        <p:spPr>
          <a:xfrm flipH="1" rot="10800000">
            <a:off x="1090075" y="2142493"/>
            <a:ext cx="7210500" cy="17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logo with a black background&#10;&#10;Description automatically generated" id="656" name="Google Shape;656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08459" y="1447155"/>
            <a:ext cx="941466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5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</a:rPr>
              <a:t>BUSINESS ARCHITECTURE</a:t>
            </a:r>
            <a:endParaRPr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66625" y="981700"/>
            <a:ext cx="33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PH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Technology Layer -&gt; Clients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4927270" y="981699"/>
            <a:ext cx="30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PH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Revenue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35"/>
          <p:cNvGrpSpPr/>
          <p:nvPr/>
        </p:nvGrpSpPr>
        <p:grpSpPr>
          <a:xfrm>
            <a:off x="3148893" y="3526600"/>
            <a:ext cx="5730917" cy="548387"/>
            <a:chOff x="5044022" y="1274825"/>
            <a:chExt cx="4011000" cy="745800"/>
          </a:xfrm>
        </p:grpSpPr>
        <p:sp>
          <p:nvSpPr>
            <p:cNvPr id="665" name="Google Shape;665;p35"/>
            <p:cNvSpPr/>
            <p:nvPr/>
          </p:nvSpPr>
          <p:spPr>
            <a:xfrm>
              <a:off x="5574122" y="1274825"/>
              <a:ext cx="3480900" cy="7458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5- ZKP SDK update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PH" sz="1200" u="none" cap="none" strike="noStrike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See PACKAGE ENTERPRISE pricing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666" name="Google Shape;666;p35"/>
            <p:cNvCxnSpPr>
              <a:endCxn id="665" idx="1"/>
            </p:cNvCxnSpPr>
            <p:nvPr/>
          </p:nvCxnSpPr>
          <p:spPr>
            <a:xfrm>
              <a:off x="5044022" y="1647725"/>
              <a:ext cx="5301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67" name="Google Shape;667;p35"/>
          <p:cNvGrpSpPr/>
          <p:nvPr/>
        </p:nvGrpSpPr>
        <p:grpSpPr>
          <a:xfrm>
            <a:off x="483825" y="4745775"/>
            <a:ext cx="8438525" cy="228591"/>
            <a:chOff x="616556" y="1274833"/>
            <a:chExt cx="8438525" cy="745810"/>
          </a:xfrm>
        </p:grpSpPr>
        <p:sp>
          <p:nvSpPr>
            <p:cNvPr id="668" name="Google Shape;668;p35"/>
            <p:cNvSpPr/>
            <p:nvPr/>
          </p:nvSpPr>
          <p:spPr>
            <a:xfrm>
              <a:off x="616556" y="1274833"/>
              <a:ext cx="2686200" cy="7458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Platform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062481" y="1274843"/>
              <a:ext cx="4992600" cy="7458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PH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6- Tokenomics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0" name="Google Shape;670;p35"/>
            <p:cNvCxnSpPr/>
            <p:nvPr/>
          </p:nvCxnSpPr>
          <p:spPr>
            <a:xfrm>
              <a:off x="3314881" y="1631163"/>
              <a:ext cx="747600" cy="189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71" name="Google Shape;671;p35"/>
          <p:cNvGrpSpPr/>
          <p:nvPr/>
        </p:nvGrpSpPr>
        <p:grpSpPr>
          <a:xfrm>
            <a:off x="3164500" y="1530575"/>
            <a:ext cx="5757900" cy="598654"/>
            <a:chOff x="3297231" y="1274845"/>
            <a:chExt cx="5757900" cy="745800"/>
          </a:xfrm>
        </p:grpSpPr>
        <p:sp>
          <p:nvSpPr>
            <p:cNvPr id="672" name="Google Shape;672;p35"/>
            <p:cNvSpPr/>
            <p:nvPr/>
          </p:nvSpPr>
          <p:spPr>
            <a:xfrm>
              <a:off x="4085931" y="1274845"/>
              <a:ext cx="4969200" cy="7458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1- Service execution fee</a:t>
              </a:r>
              <a:b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i="1" lang="en-PH" sz="1200" u="none" cap="none" strike="noStrike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See IoT/SERVICE USER pricing in the next slides</a:t>
              </a:r>
              <a:endParaRPr b="1" i="1" sz="1200" u="none" cap="none" strike="noStrike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673" name="Google Shape;673;p35"/>
            <p:cNvCxnSpPr/>
            <p:nvPr/>
          </p:nvCxnSpPr>
          <p:spPr>
            <a:xfrm>
              <a:off x="3297231" y="1647714"/>
              <a:ext cx="788700" cy="3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674" name="Google Shape;674;p35"/>
          <p:cNvSpPr/>
          <p:nvPr/>
        </p:nvSpPr>
        <p:spPr>
          <a:xfrm>
            <a:off x="483825" y="1566119"/>
            <a:ext cx="2686158" cy="951785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8856D8"/>
              </a:gs>
              <a:gs pos="50000">
                <a:srgbClr val="792DD9"/>
              </a:gs>
              <a:gs pos="100000">
                <a:srgbClr val="6A1DC9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Frontend -&gt; End Users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35"/>
          <p:cNvSpPr/>
          <p:nvPr/>
        </p:nvSpPr>
        <p:spPr>
          <a:xfrm>
            <a:off x="462375" y="2441695"/>
            <a:ext cx="2713291" cy="951785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5C65DC"/>
              </a:gs>
              <a:gs pos="50000">
                <a:srgbClr val="3745DF"/>
              </a:gs>
              <a:gs pos="100000">
                <a:srgbClr val="2836CD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Backend -&gt; IoT Vendors</a:t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35"/>
          <p:cNvGrpSpPr/>
          <p:nvPr/>
        </p:nvGrpSpPr>
        <p:grpSpPr>
          <a:xfrm>
            <a:off x="3156700" y="2288000"/>
            <a:ext cx="5765700" cy="1081112"/>
            <a:chOff x="3289431" y="1274821"/>
            <a:chExt cx="5765700" cy="745800"/>
          </a:xfrm>
        </p:grpSpPr>
        <p:sp>
          <p:nvSpPr>
            <p:cNvPr id="677" name="Google Shape;677;p35"/>
            <p:cNvSpPr/>
            <p:nvPr/>
          </p:nvSpPr>
          <p:spPr>
            <a:xfrm>
              <a:off x="4023531" y="1274821"/>
              <a:ext cx="5031600" cy="745800"/>
            </a:xfrm>
            <a:prstGeom prst="roundRect">
              <a:avLst>
                <a:gd fmla="val 26719" name="adj"/>
              </a:avLst>
            </a:prstGeom>
            <a:solidFill>
              <a:schemeClr val="dk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2- Verifiable Computation (VC) Developer account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3- Pay transaction fee 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PH" sz="12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4- VC server/node license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PH" sz="1200" u="none" cap="none" strike="noStrike">
                  <a:solidFill>
                    <a:srgbClr val="FFFF00"/>
                  </a:solidFill>
                  <a:latin typeface="Inter"/>
                  <a:ea typeface="Inter"/>
                  <a:cs typeface="Inter"/>
                  <a:sym typeface="Inter"/>
                </a:rPr>
                <a:t>See PACKAGE A-B-C pricing</a:t>
              </a:r>
              <a:endParaRPr b="1" i="1" sz="1200" u="none" cap="none" strike="noStrike">
                <a:solidFill>
                  <a:srgbClr val="FFFF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678" name="Google Shape;678;p35"/>
            <p:cNvCxnSpPr/>
            <p:nvPr/>
          </p:nvCxnSpPr>
          <p:spPr>
            <a:xfrm>
              <a:off x="3289431" y="1647721"/>
              <a:ext cx="734100" cy="117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679" name="Google Shape;679;p35"/>
          <p:cNvSpPr/>
          <p:nvPr/>
        </p:nvSpPr>
        <p:spPr>
          <a:xfrm>
            <a:off x="483825" y="3267544"/>
            <a:ext cx="2686158" cy="832519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63AEE0"/>
              </a:gs>
              <a:gs pos="50000">
                <a:srgbClr val="42A6E3"/>
              </a:gs>
              <a:gs pos="100000">
                <a:srgbClr val="3294D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Core Technology -&gt; Technology Developers</a:t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"/>
          <p:cNvSpPr/>
          <p:nvPr/>
        </p:nvSpPr>
        <p:spPr>
          <a:xfrm>
            <a:off x="160704" y="1439425"/>
            <a:ext cx="1268302" cy="3106750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5" name="Google Shape;685;p36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PRICING</a:t>
            </a: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159929" y="1273200"/>
            <a:ext cx="1268302" cy="966515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4556183" y="1318850"/>
            <a:ext cx="1461567" cy="3510083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4556184" y="1051875"/>
            <a:ext cx="1461567" cy="1410772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149986" y="1273175"/>
            <a:ext cx="1267226" cy="706510"/>
          </a:xfrm>
          <a:custGeom>
            <a:rect b="b" l="l" r="r" t="t"/>
            <a:pathLst>
              <a:path extrusionOk="0" h="856376" w="2413764">
                <a:moveTo>
                  <a:pt x="217198" y="0"/>
                </a:moveTo>
                <a:lnTo>
                  <a:pt x="2196566" y="0"/>
                </a:lnTo>
                <a:cubicBezTo>
                  <a:pt x="2317459" y="0"/>
                  <a:pt x="2413764" y="98354"/>
                  <a:pt x="2413764" y="217198"/>
                </a:cubicBezTo>
                <a:lnTo>
                  <a:pt x="2413764" y="401675"/>
                </a:lnTo>
                <a:lnTo>
                  <a:pt x="2354577" y="402529"/>
                </a:lnTo>
                <a:cubicBezTo>
                  <a:pt x="1153804" y="437768"/>
                  <a:pt x="889185" y="895089"/>
                  <a:pt x="463" y="853735"/>
                </a:cubicBezTo>
                <a:lnTo>
                  <a:pt x="0" y="853694"/>
                </a:lnTo>
                <a:lnTo>
                  <a:pt x="0" y="610786"/>
                </a:lnTo>
                <a:lnTo>
                  <a:pt x="0" y="217193"/>
                </a:lnTo>
                <a:lnTo>
                  <a:pt x="17224" y="133124"/>
                </a:lnTo>
                <a:cubicBezTo>
                  <a:pt x="44918" y="68291"/>
                  <a:pt x="103428" y="19066"/>
                  <a:pt x="173743" y="4458"/>
                </a:cubicBezTo>
                <a:lnTo>
                  <a:pt x="217191" y="1"/>
                </a:lnTo>
                <a:close/>
              </a:path>
            </a:pathLst>
          </a:custGeom>
          <a:solidFill>
            <a:srgbClr val="EE80BC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56183" y="1051850"/>
            <a:ext cx="1454293" cy="676537"/>
          </a:xfrm>
          <a:custGeom>
            <a:rect b="b" l="l" r="r" t="t"/>
            <a:pathLst>
              <a:path extrusionOk="0" h="856376" w="2413764">
                <a:moveTo>
                  <a:pt x="217198" y="0"/>
                </a:moveTo>
                <a:lnTo>
                  <a:pt x="2196566" y="0"/>
                </a:lnTo>
                <a:cubicBezTo>
                  <a:pt x="2317459" y="0"/>
                  <a:pt x="2413764" y="98354"/>
                  <a:pt x="2413764" y="217198"/>
                </a:cubicBezTo>
                <a:lnTo>
                  <a:pt x="2413764" y="401675"/>
                </a:lnTo>
                <a:lnTo>
                  <a:pt x="2354577" y="402529"/>
                </a:lnTo>
                <a:cubicBezTo>
                  <a:pt x="1153804" y="437768"/>
                  <a:pt x="889185" y="895089"/>
                  <a:pt x="463" y="853735"/>
                </a:cubicBezTo>
                <a:lnTo>
                  <a:pt x="0" y="853694"/>
                </a:lnTo>
                <a:lnTo>
                  <a:pt x="0" y="610786"/>
                </a:lnTo>
                <a:lnTo>
                  <a:pt x="0" y="217193"/>
                </a:lnTo>
                <a:lnTo>
                  <a:pt x="17224" y="133124"/>
                </a:lnTo>
                <a:cubicBezTo>
                  <a:pt x="44918" y="68291"/>
                  <a:pt x="103428" y="19066"/>
                  <a:pt x="173743" y="4458"/>
                </a:cubicBezTo>
                <a:lnTo>
                  <a:pt x="217191" y="1"/>
                </a:lnTo>
                <a:close/>
              </a:path>
            </a:pathLst>
          </a:custGeom>
          <a:solidFill>
            <a:srgbClr val="B7A9EC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2968916" y="1330352"/>
            <a:ext cx="1455528" cy="3510083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2968914" y="1063400"/>
            <a:ext cx="1455528" cy="1410772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3" name="Google Shape;693;p36"/>
          <p:cNvSpPr/>
          <p:nvPr/>
        </p:nvSpPr>
        <p:spPr>
          <a:xfrm flipH="1">
            <a:off x="2964839" y="1063375"/>
            <a:ext cx="1454293" cy="676537"/>
          </a:xfrm>
          <a:custGeom>
            <a:rect b="b" l="l" r="r" t="t"/>
            <a:pathLst>
              <a:path extrusionOk="0" h="856376" w="2413765">
                <a:moveTo>
                  <a:pt x="2196567" y="0"/>
                </a:moveTo>
                <a:lnTo>
                  <a:pt x="217199" y="0"/>
                </a:lnTo>
                <a:cubicBezTo>
                  <a:pt x="96306" y="0"/>
                  <a:pt x="1" y="98354"/>
                  <a:pt x="1" y="217198"/>
                </a:cubicBezTo>
                <a:lnTo>
                  <a:pt x="1" y="708967"/>
                </a:lnTo>
                <a:lnTo>
                  <a:pt x="1" y="850351"/>
                </a:lnTo>
                <a:lnTo>
                  <a:pt x="0" y="850351"/>
                </a:lnTo>
                <a:lnTo>
                  <a:pt x="0" y="853694"/>
                </a:lnTo>
                <a:lnTo>
                  <a:pt x="463" y="853735"/>
                </a:lnTo>
                <a:cubicBezTo>
                  <a:pt x="889185" y="895089"/>
                  <a:pt x="1153804" y="437768"/>
                  <a:pt x="2354577" y="402529"/>
                </a:cubicBezTo>
                <a:lnTo>
                  <a:pt x="2413765" y="401675"/>
                </a:lnTo>
                <a:lnTo>
                  <a:pt x="2413765" y="217193"/>
                </a:lnTo>
                <a:lnTo>
                  <a:pt x="2396541" y="133124"/>
                </a:lnTo>
                <a:cubicBezTo>
                  <a:pt x="2368847" y="68291"/>
                  <a:pt x="2310338" y="19066"/>
                  <a:pt x="2240022" y="4458"/>
                </a:cubicBezTo>
                <a:lnTo>
                  <a:pt x="2196574" y="1"/>
                </a:lnTo>
                <a:close/>
              </a:path>
            </a:pathLst>
          </a:custGeom>
          <a:solidFill>
            <a:srgbClr val="93C9EA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4" name="Google Shape;694;p36"/>
          <p:cNvSpPr txBox="1"/>
          <p:nvPr/>
        </p:nvSpPr>
        <p:spPr>
          <a:xfrm>
            <a:off x="396916" y="1381900"/>
            <a:ext cx="86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IoT USER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p36"/>
          <p:cNvSpPr txBox="1"/>
          <p:nvPr/>
        </p:nvSpPr>
        <p:spPr>
          <a:xfrm>
            <a:off x="98179" y="2217225"/>
            <a:ext cx="138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 accounts on 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Install free services from the Service Market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Install and manage devices via mobile or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Share your device and monetize your IoT data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36"/>
          <p:cNvSpPr txBox="1"/>
          <p:nvPr/>
        </p:nvSpPr>
        <p:spPr>
          <a:xfrm>
            <a:off x="2735089" y="1196600"/>
            <a:ext cx="1928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Package A</a:t>
            </a:r>
            <a:b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Verifiable Computing 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(VC) Starter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2940639" y="2681625"/>
            <a:ext cx="1502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VC Developer accounts on servers for one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device/program commitments submission per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25 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device proof submission per day.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and list service contracts in the Service Market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8" name="Google Shape;698;p36"/>
          <p:cNvSpPr txBox="1"/>
          <p:nvPr/>
        </p:nvSpPr>
        <p:spPr>
          <a:xfrm>
            <a:off x="2970813" y="1808002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PH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$20,000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7743025" y="1395050"/>
            <a:ext cx="1250184" cy="3150354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p36"/>
          <p:cNvSpPr/>
          <p:nvPr/>
        </p:nvSpPr>
        <p:spPr>
          <a:xfrm>
            <a:off x="7736936" y="1273200"/>
            <a:ext cx="1268302" cy="1041123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rgbClr val="8856D8"/>
              </a:gs>
              <a:gs pos="50000">
                <a:srgbClr val="792DD9"/>
              </a:gs>
              <a:gs pos="100000">
                <a:srgbClr val="6A1DC9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1" name="Google Shape;701;p36"/>
          <p:cNvSpPr/>
          <p:nvPr/>
        </p:nvSpPr>
        <p:spPr>
          <a:xfrm flipH="1">
            <a:off x="7747724" y="1273175"/>
            <a:ext cx="1267226" cy="676537"/>
          </a:xfrm>
          <a:custGeom>
            <a:rect b="b" l="l" r="r" t="t"/>
            <a:pathLst>
              <a:path extrusionOk="0" h="856376" w="2413764">
                <a:moveTo>
                  <a:pt x="217198" y="0"/>
                </a:moveTo>
                <a:lnTo>
                  <a:pt x="2196566" y="0"/>
                </a:lnTo>
                <a:cubicBezTo>
                  <a:pt x="2317459" y="0"/>
                  <a:pt x="2413764" y="98354"/>
                  <a:pt x="2413764" y="217198"/>
                </a:cubicBezTo>
                <a:lnTo>
                  <a:pt x="2413764" y="401675"/>
                </a:lnTo>
                <a:lnTo>
                  <a:pt x="2354577" y="402529"/>
                </a:lnTo>
                <a:cubicBezTo>
                  <a:pt x="1153804" y="437768"/>
                  <a:pt x="889185" y="895089"/>
                  <a:pt x="463" y="853735"/>
                </a:cubicBezTo>
                <a:lnTo>
                  <a:pt x="0" y="853694"/>
                </a:lnTo>
                <a:lnTo>
                  <a:pt x="0" y="610786"/>
                </a:lnTo>
                <a:lnTo>
                  <a:pt x="0" y="217193"/>
                </a:lnTo>
                <a:lnTo>
                  <a:pt x="17224" y="133124"/>
                </a:lnTo>
                <a:cubicBezTo>
                  <a:pt x="44918" y="68291"/>
                  <a:pt x="103428" y="19066"/>
                  <a:pt x="173743" y="4458"/>
                </a:cubicBezTo>
                <a:lnTo>
                  <a:pt x="217191" y="1"/>
                </a:lnTo>
                <a:close/>
              </a:path>
            </a:pathLst>
          </a:custGeom>
          <a:solidFill>
            <a:schemeClr val="accent6">
              <a:alpha val="2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2" name="Google Shape;702;p36"/>
          <p:cNvSpPr txBox="1"/>
          <p:nvPr/>
        </p:nvSpPr>
        <p:spPr>
          <a:xfrm>
            <a:off x="7551738" y="1287350"/>
            <a:ext cx="155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Enterprise 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Package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p36"/>
          <p:cNvSpPr txBox="1"/>
          <p:nvPr/>
        </p:nvSpPr>
        <p:spPr>
          <a:xfrm>
            <a:off x="7602138" y="2397975"/>
            <a:ext cx="1455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Updating ZKP SDK based on user needs.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More </a:t>
            </a: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VC Developer accounts.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device/program commitments .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proof submission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▪"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4" name="Google Shape;704;p36"/>
          <p:cNvSpPr txBox="1"/>
          <p:nvPr/>
        </p:nvSpPr>
        <p:spPr>
          <a:xfrm>
            <a:off x="7817561" y="1771200"/>
            <a:ext cx="10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Quote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6148354" y="1318852"/>
            <a:ext cx="1461567" cy="3510083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6149605" y="1051875"/>
            <a:ext cx="1461567" cy="1373468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6148354" y="1051850"/>
            <a:ext cx="1460327" cy="676537"/>
          </a:xfrm>
          <a:custGeom>
            <a:rect b="b" l="l" r="r" t="t"/>
            <a:pathLst>
              <a:path extrusionOk="0" h="856376" w="2413764">
                <a:moveTo>
                  <a:pt x="217198" y="0"/>
                </a:moveTo>
                <a:lnTo>
                  <a:pt x="2196566" y="0"/>
                </a:lnTo>
                <a:cubicBezTo>
                  <a:pt x="2317459" y="0"/>
                  <a:pt x="2413764" y="98354"/>
                  <a:pt x="2413764" y="217198"/>
                </a:cubicBezTo>
                <a:lnTo>
                  <a:pt x="2413764" y="401675"/>
                </a:lnTo>
                <a:lnTo>
                  <a:pt x="2354577" y="402529"/>
                </a:lnTo>
                <a:cubicBezTo>
                  <a:pt x="1153804" y="437768"/>
                  <a:pt x="889185" y="895089"/>
                  <a:pt x="463" y="853735"/>
                </a:cubicBezTo>
                <a:lnTo>
                  <a:pt x="0" y="853694"/>
                </a:lnTo>
                <a:lnTo>
                  <a:pt x="0" y="610786"/>
                </a:lnTo>
                <a:lnTo>
                  <a:pt x="0" y="217193"/>
                </a:lnTo>
                <a:lnTo>
                  <a:pt x="17224" y="133124"/>
                </a:lnTo>
                <a:cubicBezTo>
                  <a:pt x="44918" y="68291"/>
                  <a:pt x="103428" y="19066"/>
                  <a:pt x="173743" y="4458"/>
                </a:cubicBezTo>
                <a:lnTo>
                  <a:pt x="217191" y="1"/>
                </a:lnTo>
                <a:close/>
              </a:path>
            </a:pathLst>
          </a:custGeom>
          <a:solidFill>
            <a:srgbClr val="B7A9EC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8" name="Google Shape;708;p36"/>
          <p:cNvSpPr txBox="1"/>
          <p:nvPr/>
        </p:nvSpPr>
        <p:spPr>
          <a:xfrm>
            <a:off x="4520333" y="2674350"/>
            <a:ext cx="1502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VC Developer accounts on servers for one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50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device/program commitments submission per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500 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device proof submission per day.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and list service contracts in the Service Market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9" name="Google Shape;709;p36"/>
          <p:cNvSpPr txBox="1"/>
          <p:nvPr/>
        </p:nvSpPr>
        <p:spPr>
          <a:xfrm>
            <a:off x="6100405" y="2398651"/>
            <a:ext cx="15027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VC server/node license</a:t>
            </a:r>
            <a:b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VC Developer accounts on servers for one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500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device/program commitments submission per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1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10,000 </a:t>
            </a: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device proof submission per day.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Write and list service contracts in the Service Market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0" name="Google Shape;710;p36"/>
          <p:cNvSpPr txBox="1"/>
          <p:nvPr/>
        </p:nvSpPr>
        <p:spPr>
          <a:xfrm>
            <a:off x="4304059" y="1196600"/>
            <a:ext cx="1928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Package B</a:t>
            </a:r>
            <a:b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Verifiable Computing 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(VC) Intermediate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6"/>
          <p:cNvSpPr txBox="1"/>
          <p:nvPr/>
        </p:nvSpPr>
        <p:spPr>
          <a:xfrm>
            <a:off x="4561609" y="1808002"/>
            <a:ext cx="145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PH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$100,000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5873030" y="1196600"/>
            <a:ext cx="1928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Package C</a:t>
            </a:r>
            <a:br>
              <a:rPr b="1" i="0" lang="en-PH" sz="1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7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Verifiable Computing 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PH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(VC) Professional</a:t>
            </a:r>
            <a:endParaRPr b="1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6068925" y="1793625"/>
            <a:ext cx="15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PH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$200,000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>
            <a:off x="159929" y="1703153"/>
            <a:ext cx="126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Free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1569479" y="1438650"/>
            <a:ext cx="1268302" cy="3106750"/>
          </a:xfrm>
          <a:custGeom>
            <a:rect b="b" l="l" r="r" t="t"/>
            <a:pathLst>
              <a:path extrusionOk="0" h="4360351" w="2415814">
                <a:moveTo>
                  <a:pt x="2415814" y="3747690"/>
                </a:moveTo>
                <a:lnTo>
                  <a:pt x="2415814" y="0"/>
                </a:lnTo>
                <a:lnTo>
                  <a:pt x="0" y="0"/>
                </a:lnTo>
                <a:lnTo>
                  <a:pt x="0" y="3747690"/>
                </a:lnTo>
                <a:lnTo>
                  <a:pt x="1206883" y="43603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00" sx="102000" rotWithShape="0" algn="ctr" sy="102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1569287" y="1273200"/>
            <a:ext cx="1268302" cy="966515"/>
          </a:xfrm>
          <a:custGeom>
            <a:rect b="b" l="l" r="r" t="t"/>
            <a:pathLst>
              <a:path extrusionOk="0" h="1356512" w="2415814">
                <a:moveTo>
                  <a:pt x="2415814" y="850351"/>
                </a:moveTo>
                <a:cubicBezTo>
                  <a:pt x="2317460" y="1143363"/>
                  <a:pt x="1344168" y="1739633"/>
                  <a:pt x="0" y="1001979"/>
                </a:cubicBezTo>
                <a:lnTo>
                  <a:pt x="0" y="708967"/>
                </a:lnTo>
                <a:lnTo>
                  <a:pt x="0" y="217198"/>
                </a:lnTo>
                <a:cubicBezTo>
                  <a:pt x="0" y="98354"/>
                  <a:pt x="98354" y="0"/>
                  <a:pt x="217198" y="0"/>
                </a:cubicBezTo>
                <a:lnTo>
                  <a:pt x="2196567" y="0"/>
                </a:lnTo>
                <a:cubicBezTo>
                  <a:pt x="2317460" y="0"/>
                  <a:pt x="2413765" y="98354"/>
                  <a:pt x="2413765" y="217198"/>
                </a:cubicBezTo>
                <a:lnTo>
                  <a:pt x="2413765" y="708967"/>
                </a:lnTo>
                <a:lnTo>
                  <a:pt x="2413765" y="85035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1559344" y="1273175"/>
            <a:ext cx="1267226" cy="706510"/>
          </a:xfrm>
          <a:custGeom>
            <a:rect b="b" l="l" r="r" t="t"/>
            <a:pathLst>
              <a:path extrusionOk="0" h="856376" w="2413764">
                <a:moveTo>
                  <a:pt x="217198" y="0"/>
                </a:moveTo>
                <a:lnTo>
                  <a:pt x="2196566" y="0"/>
                </a:lnTo>
                <a:cubicBezTo>
                  <a:pt x="2317459" y="0"/>
                  <a:pt x="2413764" y="98354"/>
                  <a:pt x="2413764" y="217198"/>
                </a:cubicBezTo>
                <a:lnTo>
                  <a:pt x="2413764" y="401675"/>
                </a:lnTo>
                <a:lnTo>
                  <a:pt x="2354577" y="402529"/>
                </a:lnTo>
                <a:cubicBezTo>
                  <a:pt x="1153804" y="437768"/>
                  <a:pt x="889185" y="895089"/>
                  <a:pt x="463" y="853735"/>
                </a:cubicBezTo>
                <a:lnTo>
                  <a:pt x="0" y="853694"/>
                </a:lnTo>
                <a:lnTo>
                  <a:pt x="0" y="610786"/>
                </a:lnTo>
                <a:lnTo>
                  <a:pt x="0" y="217193"/>
                </a:lnTo>
                <a:lnTo>
                  <a:pt x="17224" y="133124"/>
                </a:lnTo>
                <a:cubicBezTo>
                  <a:pt x="44918" y="68291"/>
                  <a:pt x="103428" y="19066"/>
                  <a:pt x="173743" y="4458"/>
                </a:cubicBezTo>
                <a:lnTo>
                  <a:pt x="217191" y="1"/>
                </a:lnTo>
                <a:close/>
              </a:path>
            </a:pathLst>
          </a:custGeom>
          <a:solidFill>
            <a:srgbClr val="EE80BC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8" name="Google Shape;718;p36"/>
          <p:cNvSpPr txBox="1"/>
          <p:nvPr/>
        </p:nvSpPr>
        <p:spPr>
          <a:xfrm>
            <a:off x="1603879" y="1381900"/>
            <a:ext cx="11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Service USER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1455902" y="1724640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Pay-per-Use</a:t>
            </a:r>
            <a:endParaRPr b="1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n-PH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$0.01</a:t>
            </a:r>
            <a:endParaRPr b="1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0" name="Google Shape;720;p36"/>
          <p:cNvSpPr txBox="1"/>
          <p:nvPr/>
        </p:nvSpPr>
        <p:spPr>
          <a:xfrm>
            <a:off x="1511808" y="2217225"/>
            <a:ext cx="1381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 accounts on 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Install paid services from the Service Market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Submit the ZKP transaction to the network for verification purposes.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7"/>
          <p:cNvSpPr txBox="1"/>
          <p:nvPr/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REVENUE PROJECTION 202</a:t>
            </a: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-2028</a:t>
            </a:r>
            <a:endParaRPr b="0" i="0" sz="32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726" name="Google Shape;726;p37"/>
          <p:cNvGraphicFramePr/>
          <p:nvPr/>
        </p:nvGraphicFramePr>
        <p:xfrm>
          <a:off x="1243599" y="32384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{064831BB-F7DC-41F3-A966-429A9A7491D7}</a:tableStyleId>
              </a:tblPr>
              <a:tblGrid>
                <a:gridCol w="1307200"/>
                <a:gridCol w="1031375"/>
                <a:gridCol w="879650"/>
                <a:gridCol w="772900"/>
                <a:gridCol w="786225"/>
                <a:gridCol w="755450"/>
                <a:gridCol w="1057350"/>
              </a:tblGrid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Year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2024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2025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2026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2027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2028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Total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</a:tr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Service Monetization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$164,250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$511,000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$1,095,000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$1,916,250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$3,68</a:t>
                      </a:r>
                      <a:r>
                        <a:rPr lang="en-PH" sz="800"/>
                        <a:t>6</a:t>
                      </a:r>
                      <a:r>
                        <a:rPr lang="en-PH" sz="800" u="none" cap="none" strike="noStrike"/>
                        <a:t>,500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</a:tr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Package A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 u="none" cap="none" strike="noStrike"/>
                        <a:t>1</a:t>
                      </a:r>
                      <a:r>
                        <a:rPr lang="en-PH" sz="800" u="none" cap="none" strike="noStrike"/>
                        <a:t>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100</a:t>
                      </a:r>
                      <a:r>
                        <a:rPr lang="en-PH" sz="800" u="none" cap="none" strike="noStrike"/>
                        <a:t>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2</a:t>
                      </a:r>
                      <a:r>
                        <a:rPr lang="en-PH" sz="800" u="none" cap="none" strike="noStrike"/>
                        <a:t>00,000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300</a:t>
                      </a:r>
                      <a:r>
                        <a:rPr lang="en-PH" sz="800" u="none" cap="none" strike="noStrike"/>
                        <a:t>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4</a:t>
                      </a:r>
                      <a:r>
                        <a:rPr lang="en-PH" sz="800" u="none" cap="none" strike="noStrike"/>
                        <a:t>00,000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1,010</a:t>
                      </a:r>
                      <a:r>
                        <a:rPr lang="en-PH" sz="800" u="none" cap="none" strike="noStrike"/>
                        <a:t>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</a:tr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Package B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10</a:t>
                      </a:r>
                      <a:r>
                        <a:rPr lang="en-PH" sz="800" u="none" cap="none" strike="noStrike"/>
                        <a:t>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4</a:t>
                      </a:r>
                      <a:r>
                        <a:rPr lang="en-PH" sz="800" u="none" cap="none" strike="noStrike"/>
                        <a:t>00,000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8</a:t>
                      </a:r>
                      <a:r>
                        <a:rPr lang="en-PH" sz="800" u="none" cap="none" strike="noStrike"/>
                        <a:t>00,000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1,2</a:t>
                      </a:r>
                      <a:r>
                        <a:rPr lang="en-PH" sz="800" u="none" cap="none" strike="noStrike"/>
                        <a:t>00,000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2</a:t>
                      </a:r>
                      <a:r>
                        <a:rPr lang="en-PH" sz="800" u="none" cap="none" strike="noStrike"/>
                        <a:t>,</a:t>
                      </a:r>
                      <a:r>
                        <a:rPr lang="en-PH" sz="800"/>
                        <a:t>50</a:t>
                      </a:r>
                      <a:r>
                        <a:rPr lang="en-PH" sz="800" u="none" cap="none" strike="noStrike"/>
                        <a:t>0,000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25" marB="0" marR="91450" marL="91450" anchor="ctr"/>
                </a:tc>
              </a:tr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Package C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2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6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1,2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1,8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3</a:t>
                      </a:r>
                      <a:r>
                        <a:rPr lang="en-PH" sz="800" u="none" cap="none" strike="noStrike"/>
                        <a:t>,</a:t>
                      </a:r>
                      <a:r>
                        <a:rPr lang="en-PH" sz="800"/>
                        <a:t>8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</a:tr>
              <a:tr h="2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Package Enterprise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$30,000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2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4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6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8</a:t>
                      </a:r>
                      <a:r>
                        <a:rPr lang="en-PH" sz="800" u="none" cap="none" strike="noStrike"/>
                        <a:t>00,000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sz="800" u="none" cap="none" strike="noStrike"/>
                        <a:t>$</a:t>
                      </a:r>
                      <a:r>
                        <a:rPr lang="en-PH" sz="800"/>
                        <a:t>2</a:t>
                      </a:r>
                      <a:r>
                        <a:rPr lang="en-PH" sz="800" u="none" cap="none" strike="noStrike"/>
                        <a:t>,</a:t>
                      </a:r>
                      <a:r>
                        <a:rPr lang="en-PH" sz="800"/>
                        <a:t>03</a:t>
                      </a:r>
                      <a:r>
                        <a:rPr lang="en-PH" sz="800" u="none" cap="none" strike="noStrike"/>
                        <a:t>0,000</a:t>
                      </a:r>
                      <a:endParaRPr sz="800" u="none" cap="none" strike="noStrike"/>
                    </a:p>
                  </a:txBody>
                  <a:tcPr marT="6825" marB="0" marR="91450" marL="91450" anchor="ctr"/>
                </a:tc>
              </a:tr>
            </a:tbl>
          </a:graphicData>
        </a:graphic>
      </p:graphicFrame>
      <p:pic>
        <p:nvPicPr>
          <p:cNvPr id="727" name="Google Shape;7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325" y="699025"/>
            <a:ext cx="6590149" cy="2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7"/>
          <p:cNvSpPr txBox="1"/>
          <p:nvPr/>
        </p:nvSpPr>
        <p:spPr>
          <a:xfrm flipH="1">
            <a:off x="123100" y="4423930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PH" sz="13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Revenue from token sale and transactions not taken into account here. </a:t>
            </a:r>
            <a:endParaRPr b="0" i="0" sz="13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8"/>
          <p:cNvSpPr/>
          <p:nvPr/>
        </p:nvSpPr>
        <p:spPr>
          <a:xfrm>
            <a:off x="991050" y="3671575"/>
            <a:ext cx="7000289" cy="1087420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9682E5"/>
              </a:gs>
              <a:gs pos="50000">
                <a:srgbClr val="856AE6"/>
              </a:gs>
              <a:gs pos="100000">
                <a:srgbClr val="7157D1"/>
              </a:gs>
            </a:gsLst>
            <a:lin ang="5400700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PH" sz="31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Current Verifiable Computing Network Servers/Nodes</a:t>
            </a:r>
            <a:endParaRPr b="0" i="0" sz="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8"/>
          <p:cNvSpPr txBox="1"/>
          <p:nvPr>
            <p:ph idx="2" type="ctrTitle"/>
          </p:nvPr>
        </p:nvSpPr>
        <p:spPr>
          <a:xfrm flipH="1">
            <a:off x="0" y="-2059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</a:rPr>
              <a:t>CURRENT STATE - Traction</a:t>
            </a:r>
            <a:endParaRPr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blue and white logo&#10;&#10;Description automatically generated" id="735" name="Google Shape;7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7795" y="3715740"/>
            <a:ext cx="1347204" cy="618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rectangular sign with blue text&#10;&#10;Description automatically generated" id="736" name="Google Shape;73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841" y="3722167"/>
            <a:ext cx="1347204" cy="618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blue text&#10;&#10;Description automatically generated" id="737" name="Google Shape;73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6673" y="3722167"/>
            <a:ext cx="1347204" cy="618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&#10;&#10;Description automatically generated" id="738" name="Google Shape;73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45113" y="3728865"/>
            <a:ext cx="1347204" cy="618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car&#10;&#10;Description automatically generated" id="739" name="Google Shape;73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8767" y="3727425"/>
            <a:ext cx="1296300" cy="5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8"/>
          <p:cNvSpPr/>
          <p:nvPr/>
        </p:nvSpPr>
        <p:spPr>
          <a:xfrm>
            <a:off x="1506575" y="721800"/>
            <a:ext cx="6064204" cy="1354013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D150D5"/>
              </a:gs>
              <a:gs pos="50000">
                <a:srgbClr val="CE24D3"/>
              </a:gs>
              <a:gs pos="100000">
                <a:srgbClr val="BE19C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8"/>
          <p:cNvSpPr txBox="1"/>
          <p:nvPr/>
        </p:nvSpPr>
        <p:spPr>
          <a:xfrm>
            <a:off x="1593225" y="1088325"/>
            <a:ext cx="2682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 are a team of twenty 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Headquartered in Canada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Self-funded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2" name="Google Shape;742;p38"/>
          <p:cNvSpPr txBox="1"/>
          <p:nvPr/>
        </p:nvSpPr>
        <p:spPr>
          <a:xfrm>
            <a:off x="4603125" y="1027175"/>
            <a:ext cx="25632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Founders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Hardware engineers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Blockchain</a:t>
            </a: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engineers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eko"/>
              <a:buChar char="-"/>
            </a:pPr>
            <a:r>
              <a:rPr b="1" lang="en-PH" sz="1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IoT &amp; web &amp; mobile developers</a:t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3168600" y="546100"/>
            <a:ext cx="2989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Team - Q2 2025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390750" y="2281400"/>
            <a:ext cx="8356935" cy="1173946"/>
          </a:xfrm>
          <a:custGeom>
            <a:rect b="b" l="l" r="r" t="t"/>
            <a:pathLst>
              <a:path extrusionOk="0" h="935415" w="5426581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5270675" y="0"/>
                </a:lnTo>
                <a:cubicBezTo>
                  <a:pt x="5356780" y="0"/>
                  <a:pt x="5426581" y="69801"/>
                  <a:pt x="5426581" y="155906"/>
                </a:cubicBezTo>
                <a:lnTo>
                  <a:pt x="5426581" y="779509"/>
                </a:lnTo>
                <a:cubicBezTo>
                  <a:pt x="5426581" y="865614"/>
                  <a:pt x="5356780" y="935415"/>
                  <a:pt x="5270675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gradFill>
            <a:gsLst>
              <a:gs pos="0">
                <a:srgbClr val="D150D5"/>
              </a:gs>
              <a:gs pos="50000">
                <a:srgbClr val="CE24D3"/>
              </a:gs>
              <a:gs pos="100000">
                <a:srgbClr val="BE19C0"/>
              </a:gs>
            </a:gsLst>
            <a:lin ang="5400012" scaled="0"/>
          </a:gradFill>
          <a:ln>
            <a:noFill/>
          </a:ln>
        </p:spPr>
        <p:txBody>
          <a:bodyPr anchorCtr="0" anchor="ctr" bIns="194250" lIns="194250" spcFirstLastPara="1" rIns="194250" wrap="square" tIns="19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8"/>
          <p:cNvSpPr txBox="1"/>
          <p:nvPr/>
        </p:nvSpPr>
        <p:spPr>
          <a:xfrm>
            <a:off x="3352600" y="2680750"/>
            <a:ext cx="3947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Partners 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746" name="Google Shape;74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50" y="2698900"/>
            <a:ext cx="8167567" cy="61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9"/>
          <p:cNvSpPr txBox="1"/>
          <p:nvPr/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ROADMAP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39"/>
          <p:cNvGrpSpPr/>
          <p:nvPr/>
        </p:nvGrpSpPr>
        <p:grpSpPr>
          <a:xfrm>
            <a:off x="358140" y="823544"/>
            <a:ext cx="8549153" cy="3489169"/>
            <a:chOff x="358140" y="1053849"/>
            <a:chExt cx="8549153" cy="3217900"/>
          </a:xfrm>
        </p:grpSpPr>
        <p:cxnSp>
          <p:nvCxnSpPr>
            <p:cNvPr id="753" name="Google Shape;753;p39"/>
            <p:cNvCxnSpPr/>
            <p:nvPr/>
          </p:nvCxnSpPr>
          <p:spPr>
            <a:xfrm>
              <a:off x="358140" y="2747010"/>
              <a:ext cx="85344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754" name="Google Shape;754;p39"/>
            <p:cNvGrpSpPr/>
            <p:nvPr/>
          </p:nvGrpSpPr>
          <p:grpSpPr>
            <a:xfrm>
              <a:off x="746760" y="2354147"/>
              <a:ext cx="480000" cy="560100"/>
              <a:chOff x="289560" y="2987012"/>
              <a:chExt cx="480000" cy="560100"/>
            </a:xfrm>
          </p:grpSpPr>
          <p:sp>
            <p:nvSpPr>
              <p:cNvPr id="755" name="Google Shape;755;p39"/>
              <p:cNvSpPr/>
              <p:nvPr/>
            </p:nvSpPr>
            <p:spPr>
              <a:xfrm>
                <a:off x="28956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2023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56" name="Google Shape;756;p39"/>
              <p:cNvCxnSpPr/>
              <p:nvPr/>
            </p:nvCxnSpPr>
            <p:spPr>
              <a:xfrm rot="10800000">
                <a:off x="529590" y="2987012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57" name="Google Shape;757;p39"/>
            <p:cNvGrpSpPr/>
            <p:nvPr/>
          </p:nvGrpSpPr>
          <p:grpSpPr>
            <a:xfrm>
              <a:off x="1334018" y="2604138"/>
              <a:ext cx="422880" cy="560063"/>
              <a:chOff x="853440" y="3242312"/>
              <a:chExt cx="480000" cy="560063"/>
            </a:xfrm>
          </p:grpSpPr>
          <p:sp>
            <p:nvSpPr>
              <p:cNvPr id="758" name="Google Shape;758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59" name="Google Shape;759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60" name="Google Shape;760;p39"/>
            <p:cNvGrpSpPr/>
            <p:nvPr/>
          </p:nvGrpSpPr>
          <p:grpSpPr>
            <a:xfrm>
              <a:off x="2394148" y="2604138"/>
              <a:ext cx="422880" cy="560063"/>
              <a:chOff x="853440" y="3242312"/>
              <a:chExt cx="480000" cy="560063"/>
            </a:xfrm>
          </p:grpSpPr>
          <p:sp>
            <p:nvSpPr>
              <p:cNvPr id="761" name="Google Shape;761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2" name="Google Shape;762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63" name="Google Shape;763;p39"/>
            <p:cNvGrpSpPr/>
            <p:nvPr/>
          </p:nvGrpSpPr>
          <p:grpSpPr>
            <a:xfrm>
              <a:off x="1864083" y="2350742"/>
              <a:ext cx="422880" cy="563505"/>
              <a:chOff x="853440" y="2983607"/>
              <a:chExt cx="480000" cy="563505"/>
            </a:xfrm>
          </p:grpSpPr>
          <p:sp>
            <p:nvSpPr>
              <p:cNvPr id="764" name="Google Shape;764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5" name="Google Shape;765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66" name="Google Shape;766;p39"/>
            <p:cNvGrpSpPr/>
            <p:nvPr/>
          </p:nvGrpSpPr>
          <p:grpSpPr>
            <a:xfrm>
              <a:off x="2924214" y="2350742"/>
              <a:ext cx="422880" cy="563505"/>
              <a:chOff x="853440" y="2983607"/>
              <a:chExt cx="480000" cy="563505"/>
            </a:xfrm>
          </p:grpSpPr>
          <p:sp>
            <p:nvSpPr>
              <p:cNvPr id="767" name="Google Shape;767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8" name="Google Shape;768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69" name="Google Shape;769;p39"/>
            <p:cNvGrpSpPr/>
            <p:nvPr/>
          </p:nvGrpSpPr>
          <p:grpSpPr>
            <a:xfrm>
              <a:off x="4072929" y="2604138"/>
              <a:ext cx="422880" cy="560063"/>
              <a:chOff x="853440" y="3242312"/>
              <a:chExt cx="480000" cy="560063"/>
            </a:xfrm>
          </p:grpSpPr>
          <p:sp>
            <p:nvSpPr>
              <p:cNvPr id="770" name="Google Shape;770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71" name="Google Shape;771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72" name="Google Shape;772;p39"/>
            <p:cNvGrpSpPr/>
            <p:nvPr/>
          </p:nvGrpSpPr>
          <p:grpSpPr>
            <a:xfrm>
              <a:off x="5151157" y="2604138"/>
              <a:ext cx="422880" cy="560063"/>
              <a:chOff x="853440" y="3242312"/>
              <a:chExt cx="480000" cy="560063"/>
            </a:xfrm>
          </p:grpSpPr>
          <p:sp>
            <p:nvSpPr>
              <p:cNvPr id="773" name="Google Shape;773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74" name="Google Shape;774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75" name="Google Shape;775;p39"/>
            <p:cNvGrpSpPr/>
            <p:nvPr/>
          </p:nvGrpSpPr>
          <p:grpSpPr>
            <a:xfrm>
              <a:off x="4612043" y="2350742"/>
              <a:ext cx="422880" cy="563505"/>
              <a:chOff x="853440" y="2983607"/>
              <a:chExt cx="480000" cy="563505"/>
            </a:xfrm>
          </p:grpSpPr>
          <p:sp>
            <p:nvSpPr>
              <p:cNvPr id="776" name="Google Shape;776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77" name="Google Shape;777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78" name="Google Shape;778;p39"/>
            <p:cNvGrpSpPr/>
            <p:nvPr/>
          </p:nvGrpSpPr>
          <p:grpSpPr>
            <a:xfrm>
              <a:off x="5690271" y="2350742"/>
              <a:ext cx="422880" cy="563505"/>
              <a:chOff x="853440" y="2983607"/>
              <a:chExt cx="480000" cy="563505"/>
            </a:xfrm>
          </p:grpSpPr>
          <p:sp>
            <p:nvSpPr>
              <p:cNvPr id="779" name="Google Shape;779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0" name="Google Shape;780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81" name="Google Shape;781;p39"/>
            <p:cNvGrpSpPr/>
            <p:nvPr/>
          </p:nvGrpSpPr>
          <p:grpSpPr>
            <a:xfrm>
              <a:off x="6229385" y="2604138"/>
              <a:ext cx="422880" cy="560063"/>
              <a:chOff x="853440" y="3242312"/>
              <a:chExt cx="480000" cy="560063"/>
            </a:xfrm>
          </p:grpSpPr>
          <p:sp>
            <p:nvSpPr>
              <p:cNvPr id="782" name="Google Shape;782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3" name="Google Shape;783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84" name="Google Shape;784;p39"/>
            <p:cNvGrpSpPr/>
            <p:nvPr/>
          </p:nvGrpSpPr>
          <p:grpSpPr>
            <a:xfrm>
              <a:off x="7307613" y="2604138"/>
              <a:ext cx="422880" cy="560063"/>
              <a:chOff x="853440" y="3242312"/>
              <a:chExt cx="480000" cy="560063"/>
            </a:xfrm>
          </p:grpSpPr>
          <p:sp>
            <p:nvSpPr>
              <p:cNvPr id="785" name="Google Shape;785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p39"/>
              <p:cNvCxnSpPr/>
              <p:nvPr/>
            </p:nvCxnSpPr>
            <p:spPr>
              <a:xfrm rot="10800000">
                <a:off x="1093470" y="3547075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87" name="Google Shape;787;p39"/>
            <p:cNvGrpSpPr/>
            <p:nvPr/>
          </p:nvGrpSpPr>
          <p:grpSpPr>
            <a:xfrm>
              <a:off x="6768499" y="2350742"/>
              <a:ext cx="422880" cy="563505"/>
              <a:chOff x="853440" y="2983607"/>
              <a:chExt cx="480000" cy="563505"/>
            </a:xfrm>
          </p:grpSpPr>
          <p:sp>
            <p:nvSpPr>
              <p:cNvPr id="788" name="Google Shape;788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9" name="Google Shape;789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grpSp>
          <p:nvGrpSpPr>
            <p:cNvPr id="790" name="Google Shape;790;p39"/>
            <p:cNvGrpSpPr/>
            <p:nvPr/>
          </p:nvGrpSpPr>
          <p:grpSpPr>
            <a:xfrm>
              <a:off x="7846725" y="2350742"/>
              <a:ext cx="422880" cy="563505"/>
              <a:chOff x="853440" y="2983607"/>
              <a:chExt cx="480000" cy="563505"/>
            </a:xfrm>
          </p:grpSpPr>
          <p:sp>
            <p:nvSpPr>
              <p:cNvPr id="791" name="Google Shape;791;p39"/>
              <p:cNvSpPr/>
              <p:nvPr/>
            </p:nvSpPr>
            <p:spPr>
              <a:xfrm>
                <a:off x="853440" y="3242312"/>
                <a:ext cx="480000" cy="30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6184EA"/>
                  </a:gs>
                  <a:gs pos="50000">
                    <a:srgbClr val="3F71EF"/>
                  </a:gs>
                  <a:gs pos="100000">
                    <a:srgbClr val="2D5F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PH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2" name="Google Shape;792;p39"/>
              <p:cNvCxnSpPr/>
              <p:nvPr/>
            </p:nvCxnSpPr>
            <p:spPr>
              <a:xfrm rot="10800000">
                <a:off x="1086983" y="2983607"/>
                <a:ext cx="0" cy="255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med" w="med" type="oval"/>
              </a:ln>
            </p:spPr>
          </p:cxnSp>
        </p:grpSp>
        <p:sp>
          <p:nvSpPr>
            <p:cNvPr id="793" name="Google Shape;793;p39"/>
            <p:cNvSpPr txBox="1"/>
            <p:nvPr/>
          </p:nvSpPr>
          <p:spPr>
            <a:xfrm>
              <a:off x="473840" y="1977872"/>
              <a:ext cx="12444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ZKP Research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Mobile/Web/Node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9"/>
            <p:cNvSpPr txBox="1"/>
            <p:nvPr/>
          </p:nvSpPr>
          <p:spPr>
            <a:xfrm>
              <a:off x="1404763" y="1969561"/>
              <a:ext cx="13866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growth strategy</a:t>
              </a:r>
              <a:endParaRPr b="0" i="0" sz="6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ZKP explorer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9"/>
            <p:cNvSpPr txBox="1"/>
            <p:nvPr/>
          </p:nvSpPr>
          <p:spPr>
            <a:xfrm>
              <a:off x="2605625" y="1975078"/>
              <a:ext cx="1244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initiations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Digital Marketing Team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9"/>
            <p:cNvSpPr txBox="1"/>
            <p:nvPr/>
          </p:nvSpPr>
          <p:spPr>
            <a:xfrm>
              <a:off x="4231408" y="1950723"/>
              <a:ext cx="127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transportation sector (North America)</a:t>
              </a:r>
              <a:endParaRPr sz="6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"/>
                <a:buFont typeface="Inter"/>
                <a:buChar char="▪"/>
              </a:pPr>
              <a:r>
                <a:rPr lang="en-PH" sz="6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Agentic AI</a:t>
              </a:r>
              <a:endParaRPr sz="6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7" name="Google Shape;797;p39"/>
            <p:cNvSpPr txBox="1"/>
            <p:nvPr/>
          </p:nvSpPr>
          <p:spPr>
            <a:xfrm>
              <a:off x="5291221" y="2141076"/>
              <a:ext cx="12774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Starting Token Launch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9"/>
            <p:cNvSpPr txBox="1"/>
            <p:nvPr/>
          </p:nvSpPr>
          <p:spPr>
            <a:xfrm>
              <a:off x="6453185" y="1948381"/>
              <a:ext cx="12774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energy sector (Asia-Pacific)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9"/>
            <p:cNvSpPr txBox="1"/>
            <p:nvPr/>
          </p:nvSpPr>
          <p:spPr>
            <a:xfrm>
              <a:off x="7629893" y="1942897"/>
              <a:ext cx="12774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healthcare sector (Asia-Pacific)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9"/>
            <p:cNvSpPr txBox="1"/>
            <p:nvPr/>
          </p:nvSpPr>
          <p:spPr>
            <a:xfrm>
              <a:off x="851098" y="3169798"/>
              <a:ext cx="1446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B2B/B2C marketing strategy development</a:t>
              </a:r>
              <a:endParaRPr b="0" i="0" sz="6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zK-IoT scheme</a:t>
              </a:r>
              <a:endParaRPr b="0" i="0" sz="6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39"/>
            <p:cNvSpPr txBox="1"/>
            <p:nvPr/>
          </p:nvSpPr>
          <p:spPr>
            <a:xfrm>
              <a:off x="2022662" y="3175035"/>
              <a:ext cx="14460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ZKP SDK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Partnership expansion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9"/>
            <p:cNvSpPr txBox="1"/>
            <p:nvPr/>
          </p:nvSpPr>
          <p:spPr>
            <a:xfrm>
              <a:off x="3642525" y="3177275"/>
              <a:ext cx="13386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energy sector (North America)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9"/>
            <p:cNvSpPr txBox="1"/>
            <p:nvPr/>
          </p:nvSpPr>
          <p:spPr>
            <a:xfrm>
              <a:off x="4808549" y="3177068"/>
              <a:ext cx="14208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blockchain sector (North America)</a:t>
              </a:r>
              <a:endParaRPr b="0" i="0" sz="6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"/>
                <a:buFont typeface="Inter"/>
                <a:buChar char="▪"/>
              </a:pPr>
              <a:r>
                <a:rPr lang="en-PH" sz="6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AI Agent Service Market</a:t>
              </a:r>
              <a:endParaRPr sz="6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4" name="Google Shape;804;p39"/>
            <p:cNvSpPr txBox="1"/>
            <p:nvPr/>
          </p:nvSpPr>
          <p:spPr>
            <a:xfrm>
              <a:off x="5972046" y="3169328"/>
              <a:ext cx="1284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Sales in Digital Building Twin Sector (North America)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9"/>
            <p:cNvSpPr txBox="1"/>
            <p:nvPr/>
          </p:nvSpPr>
          <p:spPr>
            <a:xfrm>
              <a:off x="7124827" y="3167519"/>
              <a:ext cx="12840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12711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650"/>
                <a:buFont typeface="Noto Sans Symbols"/>
                <a:buChar char="▪"/>
              </a:pPr>
              <a:r>
                <a:rPr b="0" i="0" lang="en-PH" sz="6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Business Development in transportation sector (Asia-Pacific)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9"/>
            <p:cNvSpPr txBox="1"/>
            <p:nvPr/>
          </p:nvSpPr>
          <p:spPr>
            <a:xfrm>
              <a:off x="1140243" y="2376319"/>
              <a:ext cx="7662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PH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2024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9"/>
            <p:cNvSpPr txBox="1"/>
            <p:nvPr/>
          </p:nvSpPr>
          <p:spPr>
            <a:xfrm>
              <a:off x="3851994" y="2380860"/>
              <a:ext cx="7662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PH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9"/>
            <p:cNvSpPr txBox="1"/>
            <p:nvPr/>
          </p:nvSpPr>
          <p:spPr>
            <a:xfrm>
              <a:off x="6050916" y="2376159"/>
              <a:ext cx="7662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PH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2026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9"/>
            <p:cNvSpPr txBox="1"/>
            <p:nvPr/>
          </p:nvSpPr>
          <p:spPr>
            <a:xfrm>
              <a:off x="4393526" y="1053849"/>
              <a:ext cx="9165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PH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2025-2026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9"/>
            <p:cNvSpPr txBox="1"/>
            <p:nvPr/>
          </p:nvSpPr>
          <p:spPr>
            <a:xfrm>
              <a:off x="1929054" y="3974465"/>
              <a:ext cx="9165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PH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2023-2024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1" name="Google Shape;811;p39"/>
            <p:cNvCxnSpPr/>
            <p:nvPr/>
          </p:nvCxnSpPr>
          <p:spPr>
            <a:xfrm flipH="1" rot="10800000">
              <a:off x="2830663" y="1286449"/>
              <a:ext cx="1678800" cy="29853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2" name="Google Shape;812;p39"/>
            <p:cNvCxnSpPr/>
            <p:nvPr/>
          </p:nvCxnSpPr>
          <p:spPr>
            <a:xfrm rot="10800000">
              <a:off x="2036715" y="4271749"/>
              <a:ext cx="780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39"/>
            <p:cNvCxnSpPr/>
            <p:nvPr/>
          </p:nvCxnSpPr>
          <p:spPr>
            <a:xfrm rot="10800000">
              <a:off x="4479950" y="1306894"/>
              <a:ext cx="780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0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</a:rPr>
              <a:t>EXTENDING RUNWAY TO ACHIEVE OUR GOALS</a:t>
            </a:r>
            <a:endParaRPr i="1"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19" name="Google Shape;8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4626" y="1356847"/>
            <a:ext cx="3864900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0"/>
          <p:cNvSpPr txBox="1"/>
          <p:nvPr/>
        </p:nvSpPr>
        <p:spPr>
          <a:xfrm>
            <a:off x="623250" y="1852550"/>
            <a:ext cx="3915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Required Funding:</a:t>
            </a:r>
            <a:br>
              <a:rPr lang="en-PH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PH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12-18 Months Runway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PH" sz="3600" u="none" cap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$1.5 Million USD</a:t>
            </a:r>
            <a:endParaRPr b="1" i="0" sz="3100" u="none" cap="none" strike="noStrike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21" name="Google Shape;821;p40"/>
          <p:cNvCxnSpPr/>
          <p:nvPr/>
        </p:nvCxnSpPr>
        <p:spPr>
          <a:xfrm>
            <a:off x="564258" y="1632153"/>
            <a:ext cx="0" cy="18744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2" name="Google Shape;822;p40"/>
          <p:cNvSpPr txBox="1"/>
          <p:nvPr/>
        </p:nvSpPr>
        <p:spPr>
          <a:xfrm>
            <a:off x="4050438" y="1283059"/>
            <a:ext cx="153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</a:pPr>
            <a:r>
              <a:rPr b="0" i="0" lang="en-PH" sz="1197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Technology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39%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5805474" y="986733"/>
            <a:ext cx="1536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</a:pPr>
            <a:r>
              <a:rPr b="0" i="0" lang="en-PH" sz="1197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Support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6864036" y="1350975"/>
            <a:ext cx="1260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</a:pPr>
            <a:r>
              <a:rPr b="0" i="0" lang="en-PH" sz="1197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Office Operation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0"/>
          <p:cNvSpPr txBox="1"/>
          <p:nvPr/>
        </p:nvSpPr>
        <p:spPr>
          <a:xfrm>
            <a:off x="7030853" y="2246464"/>
            <a:ext cx="153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</a:pPr>
            <a:r>
              <a:rPr b="0" i="0" lang="en-PH" sz="1197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Legal &amp; Accounting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11%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0"/>
          <p:cNvSpPr txBox="1"/>
          <p:nvPr/>
        </p:nvSpPr>
        <p:spPr>
          <a:xfrm>
            <a:off x="6076140" y="3856940"/>
            <a:ext cx="153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</a:pPr>
            <a:r>
              <a:rPr b="0" i="0" lang="en-PH" sz="1197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Business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rgbClr val="D8D9DC"/>
                </a:solidFill>
                <a:latin typeface="Inter"/>
                <a:ea typeface="Inter"/>
                <a:cs typeface="Inter"/>
                <a:sym typeface="Inter"/>
              </a:rPr>
              <a:t>32%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 txBox="1"/>
          <p:nvPr>
            <p:ph idx="1" type="subTitle"/>
          </p:nvPr>
        </p:nvSpPr>
        <p:spPr>
          <a:xfrm>
            <a:off x="5921788" y="2626866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PH">
                <a:latin typeface="Source Code Pro"/>
                <a:ea typeface="Source Code Pro"/>
                <a:cs typeface="Source Code Pro"/>
                <a:sym typeface="Source Code Pro"/>
              </a:rPr>
              <a:t>fidesinnova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2" name="Google Shape;832;p41"/>
          <p:cNvSpPr txBox="1"/>
          <p:nvPr>
            <p:ph idx="1" type="subTitle"/>
          </p:nvPr>
        </p:nvSpPr>
        <p:spPr>
          <a:xfrm>
            <a:off x="5031825" y="4182250"/>
            <a:ext cx="40788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350"/>
              <a:t>Invest in Fidesinnova, and become an architect of trust for the  world’s IoT devices</a:t>
            </a:r>
            <a:endParaRPr sz="1350"/>
          </a:p>
        </p:txBody>
      </p:sp>
      <p:sp>
        <p:nvSpPr>
          <p:cNvPr id="833" name="Google Shape;833;p41"/>
          <p:cNvSpPr/>
          <p:nvPr/>
        </p:nvSpPr>
        <p:spPr>
          <a:xfrm rot="5400000">
            <a:off x="1223630" y="424953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3283627" y="12161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1"/>
          <p:cNvSpPr/>
          <p:nvPr/>
        </p:nvSpPr>
        <p:spPr>
          <a:xfrm flipH="1">
            <a:off x="3284202" y="315691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41"/>
          <p:cNvCxnSpPr/>
          <p:nvPr/>
        </p:nvCxnSpPr>
        <p:spPr>
          <a:xfrm rot="10800000">
            <a:off x="1356300" y="1673547"/>
            <a:ext cx="0" cy="136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7" name="Google Shape;837;p41"/>
          <p:cNvSpPr/>
          <p:nvPr/>
        </p:nvSpPr>
        <p:spPr>
          <a:xfrm rot="-5400000">
            <a:off x="4204426" y="2840280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1"/>
          <p:cNvSpPr/>
          <p:nvPr/>
        </p:nvSpPr>
        <p:spPr>
          <a:xfrm rot="5400000">
            <a:off x="5016131" y="3496904"/>
            <a:ext cx="372421" cy="323839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2D5FDB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1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1"/>
          <p:cNvSpPr txBox="1"/>
          <p:nvPr/>
        </p:nvSpPr>
        <p:spPr>
          <a:xfrm>
            <a:off x="5578151" y="1343827"/>
            <a:ext cx="2429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</a:pPr>
            <a:r>
              <a:rPr b="0" i="0" lang="en-PH" sz="32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CONTACT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5921788" y="1946644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000" u="sng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www.fidesinnova.io</a:t>
            </a:r>
            <a:endParaRPr b="1" i="0" sz="14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2" name="Google Shape;842;p41"/>
          <p:cNvSpPr txBox="1"/>
          <p:nvPr/>
        </p:nvSpPr>
        <p:spPr>
          <a:xfrm>
            <a:off x="5921788" y="2286755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000" u="sng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info@fidesinnova.io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843" name="Google Shape;843;p41"/>
          <p:cNvSpPr txBox="1"/>
          <p:nvPr/>
        </p:nvSpPr>
        <p:spPr>
          <a:xfrm>
            <a:off x="5921788" y="2966977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fidesinnova</a:t>
            </a:r>
            <a:endParaRPr b="1" i="0" sz="1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4" name="Google Shape;844;p41"/>
          <p:cNvSpPr txBox="1"/>
          <p:nvPr/>
        </p:nvSpPr>
        <p:spPr>
          <a:xfrm>
            <a:off x="5921788" y="3307088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fidesinnova</a:t>
            </a:r>
            <a:endParaRPr b="1" i="0" sz="1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5" name="Google Shape;845;p41"/>
          <p:cNvSpPr txBox="1"/>
          <p:nvPr/>
        </p:nvSpPr>
        <p:spPr>
          <a:xfrm>
            <a:off x="5921788" y="3647197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PH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fidesinnova</a:t>
            </a:r>
            <a:endParaRPr b="1" i="0" sz="1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World wide web " id="846" name="Google Shape;8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6424" y="1947590"/>
            <a:ext cx="223453" cy="223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l " id="847" name="Google Shape;84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6424" y="2282543"/>
            <a:ext cx="223453" cy="223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gram " id="848" name="Google Shape;84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6424" y="2600363"/>
            <a:ext cx="223453" cy="223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" id="849" name="Google Shape;849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2258" y="2956776"/>
            <a:ext cx="177532" cy="177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 " id="850" name="Google Shape;850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6424" y="3316166"/>
            <a:ext cx="223453" cy="223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 " id="851" name="Google Shape;851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9570" y="3622331"/>
            <a:ext cx="257399" cy="2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1"/>
          <p:cNvSpPr txBox="1"/>
          <p:nvPr/>
        </p:nvSpPr>
        <p:spPr>
          <a:xfrm>
            <a:off x="1387200" y="1368525"/>
            <a:ext cx="24294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</a:pPr>
            <a:r>
              <a:rPr lang="en-PH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Ask our AI Agen about Fides Innova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1"/>
          <p:cNvSpPr txBox="1"/>
          <p:nvPr/>
        </p:nvSpPr>
        <p:spPr>
          <a:xfrm>
            <a:off x="1654588" y="2708644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PH" sz="1000" u="sng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http://llm</a:t>
            </a:r>
            <a:r>
              <a:rPr b="1" i="0" lang="en-PH" sz="1000" u="sng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.fidesinnova.io:8501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pic>
        <p:nvPicPr>
          <p:cNvPr descr="World wide web " id="854" name="Google Shape;85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9224" y="2785790"/>
            <a:ext cx="223453" cy="22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"/>
          <p:cNvSpPr txBox="1"/>
          <p:nvPr>
            <p:ph idx="2" type="ctrTitle"/>
          </p:nvPr>
        </p:nvSpPr>
        <p:spPr>
          <a:xfrm flipH="1">
            <a:off x="575700" y="1351000"/>
            <a:ext cx="8568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700">
                <a:solidFill>
                  <a:srgbClr val="F3F3F3"/>
                </a:solidFill>
              </a:rPr>
              <a:t>FIDES INNOVA LABS</a:t>
            </a:r>
            <a:endParaRPr i="1" sz="37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7" name="Google Shape;497;p26"/>
          <p:cNvSpPr txBox="1"/>
          <p:nvPr/>
        </p:nvSpPr>
        <p:spPr>
          <a:xfrm>
            <a:off x="0" y="2603500"/>
            <a:ext cx="9144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b="1" lang="en-PH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pioneer</a:t>
            </a:r>
            <a:r>
              <a:rPr b="1" i="0" lang="en-PH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enabling secure </a:t>
            </a:r>
            <a:r>
              <a:rPr b="1" lang="en-PH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computation</a:t>
            </a:r>
            <a:r>
              <a:rPr b="1" i="0" lang="en-PH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across IoT and ML </a:t>
            </a:r>
            <a:endParaRPr b="1" i="0" sz="2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PH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Revolutionizing</a:t>
            </a:r>
            <a:r>
              <a:rPr lang="en-PH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trust by introducing </a:t>
            </a:r>
            <a:r>
              <a:rPr b="1" i="0" lang="en-PH" sz="1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Agent-based Verifiable Computing</a:t>
            </a:r>
            <a:r>
              <a:rPr b="0" i="0" lang="en-PH" sz="17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3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leveraging zero-knowledge proof </a:t>
            </a:r>
            <a:r>
              <a:rPr b="1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(ZKP)</a:t>
            </a:r>
            <a:r>
              <a:rPr lang="en-PH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b="0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DePIN</a:t>
            </a:r>
            <a:r>
              <a:rPr lang="en-PH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-PH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Agentic AI</a:t>
            </a:r>
            <a:r>
              <a:rPr b="0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b="0" i="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black and white image of a person with her hands together&#10;&#10;Description automatically generated" id="498" name="Google Shape;49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5977" y="1241426"/>
            <a:ext cx="704648" cy="11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6"/>
          <p:cNvSpPr txBox="1"/>
          <p:nvPr/>
        </p:nvSpPr>
        <p:spPr>
          <a:xfrm>
            <a:off x="3505200" y="1828800"/>
            <a:ext cx="490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PH" sz="1800" u="none" cap="none" strike="noStrike">
                <a:solidFill>
                  <a:srgbClr val="D0E0E3"/>
                </a:solidFill>
                <a:latin typeface="Inter"/>
                <a:ea typeface="Inter"/>
                <a:cs typeface="Inter"/>
                <a:sym typeface="Inter"/>
              </a:rPr>
              <a:t>The Future is Verifiable</a:t>
            </a:r>
            <a:endParaRPr b="0" i="1" sz="1900" u="none" cap="none" strike="noStrike">
              <a:solidFill>
                <a:srgbClr val="D0E0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/>
          <p:nvPr/>
        </p:nvSpPr>
        <p:spPr>
          <a:xfrm>
            <a:off x="316006" y="1527028"/>
            <a:ext cx="2647800" cy="1740900"/>
          </a:xfrm>
          <a:prstGeom prst="roundRect">
            <a:avLst>
              <a:gd fmla="val 7006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5" name="Google Shape;505;p27"/>
          <p:cNvSpPr/>
          <p:nvPr/>
        </p:nvSpPr>
        <p:spPr>
          <a:xfrm>
            <a:off x="6452838" y="1755628"/>
            <a:ext cx="2647800" cy="1740900"/>
          </a:xfrm>
          <a:prstGeom prst="roundRect">
            <a:avLst>
              <a:gd fmla="val 7006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6" name="Google Shape;506;p27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</a:rPr>
              <a:t>FOUNDERS</a:t>
            </a:r>
            <a:endParaRPr i="1" sz="32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7"/>
          <p:cNvSpPr txBox="1"/>
          <p:nvPr/>
        </p:nvSpPr>
        <p:spPr>
          <a:xfrm>
            <a:off x="775318" y="1309145"/>
            <a:ext cx="1602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Mel McCann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Co-founder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6693875" y="1732500"/>
            <a:ext cx="25308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Former Research Lead at Cardano Foundation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 over 20 years of executive experience at leading firms like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AT&amp;T, Huawei, Telus,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Cardano Foundation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Reza is a proven innovator and entrepreneur. He holds a Ph.D. from the University of British Columbia and has numerous patents and publications in blockchain, zero- knowledge proofs, and IoT.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-103650" y="1698450"/>
            <a:ext cx="26478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Former V.P. of Enterprise Technology at Cardano Foundation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Mel’s passion lies in exploring the infinite possibilities within the intersection of blockchain technology and business. Mel championed enterprise-grade blockchain applications across many fields such as law enforcement, education, provenance and nation-state certification during his time as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V.P. at Cardano Foundation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3800" y="1135770"/>
            <a:ext cx="3183000" cy="238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7"/>
          <p:cNvPicPr preferRelativeResize="0"/>
          <p:nvPr/>
        </p:nvPicPr>
        <p:blipFill rotWithShape="1">
          <a:blip r:embed="rId5">
            <a:alphaModFix/>
          </a:blip>
          <a:srcRect b="19245" l="15400" r="16636" t="6449"/>
          <a:stretch/>
        </p:blipFill>
        <p:spPr>
          <a:xfrm>
            <a:off x="2453606" y="1298476"/>
            <a:ext cx="655200" cy="655200"/>
          </a:xfrm>
          <a:prstGeom prst="ellipse">
            <a:avLst/>
          </a:prstGeom>
          <a:solidFill>
            <a:schemeClr val="dk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27"/>
          <p:cNvSpPr txBox="1"/>
          <p:nvPr/>
        </p:nvSpPr>
        <p:spPr>
          <a:xfrm>
            <a:off x="5015249" y="3595133"/>
            <a:ext cx="229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Hamed Shah-Mansouri, Ph.D.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Co-founder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7"/>
          <p:cNvSpPr txBox="1"/>
          <p:nvPr/>
        </p:nvSpPr>
        <p:spPr>
          <a:xfrm>
            <a:off x="5005025" y="3943700"/>
            <a:ext cx="4067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PH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 over 10 years of research and development experience, Hamed is a C-level executive with a </a:t>
            </a:r>
            <a:r>
              <a:rPr b="1" i="0" lang="en-PH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Ph.D.</a:t>
            </a:r>
            <a:r>
              <a:rPr b="0" i="0" lang="en-PH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Electrical and Computer Engineering. He brings</a:t>
            </a:r>
            <a:r>
              <a:rPr b="0" i="0" lang="en-PH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PH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deep expertise in blockchain and cryptography, driving innovation at the intersection of technology and security.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7"/>
          <p:cNvPicPr preferRelativeResize="0"/>
          <p:nvPr/>
        </p:nvPicPr>
        <p:blipFill rotWithShape="1">
          <a:blip r:embed="rId6">
            <a:alphaModFix/>
          </a:blip>
          <a:srcRect b="2024" l="0" r="0" t="2023"/>
          <a:stretch/>
        </p:blipFill>
        <p:spPr>
          <a:xfrm>
            <a:off x="4327716" y="3296063"/>
            <a:ext cx="655200" cy="655200"/>
          </a:xfrm>
          <a:prstGeom prst="ellipse">
            <a:avLst/>
          </a:prstGeom>
          <a:solidFill>
            <a:schemeClr val="dk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27"/>
          <p:cNvSpPr txBox="1"/>
          <p:nvPr/>
        </p:nvSpPr>
        <p:spPr>
          <a:xfrm>
            <a:off x="6677302" y="1338171"/>
            <a:ext cx="1901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Reza Ramezan, Ph.D.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PH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Co-F</a:t>
            </a:r>
            <a:r>
              <a:rPr b="0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ounder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27"/>
          <p:cNvPicPr preferRelativeResize="0"/>
          <p:nvPr/>
        </p:nvPicPr>
        <p:blipFill rotWithShape="1">
          <a:blip r:embed="rId7">
            <a:alphaModFix/>
          </a:blip>
          <a:srcRect b="7125" l="0" r="0" t="7132"/>
          <a:stretch/>
        </p:blipFill>
        <p:spPr>
          <a:xfrm>
            <a:off x="6022241" y="1298483"/>
            <a:ext cx="655200" cy="655200"/>
          </a:xfrm>
          <a:prstGeom prst="ellipse">
            <a:avLst/>
          </a:prstGeom>
          <a:solidFill>
            <a:schemeClr val="dk1">
              <a:alpha val="80000"/>
            </a:scheme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a circle surrounded by various objects&#10;&#10;Description automatically generated" id="521" name="Google Shape;5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50" y="2239325"/>
            <a:ext cx="3091500" cy="1766400"/>
          </a:xfrm>
          <a:prstGeom prst="round2DiagRect">
            <a:avLst>
              <a:gd fmla="val 0" name="adj1"/>
              <a:gd fmla="val 0" name="adj2"/>
            </a:avLst>
          </a:prstGeom>
          <a:noFill/>
          <a:ln cap="sq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1176"/>
              </a:srgbClr>
            </a:outerShdw>
          </a:effectLst>
        </p:spPr>
      </p:pic>
      <p:sp>
        <p:nvSpPr>
          <p:cNvPr id="522" name="Google Shape;522;p28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</a:t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097348" y="1910350"/>
            <a:ext cx="4652284" cy="640461"/>
          </a:xfrm>
          <a:custGeom>
            <a:rect b="b" l="l" r="r" t="t"/>
            <a:pathLst>
              <a:path extrusionOk="0" h="634120" w="3959391">
                <a:moveTo>
                  <a:pt x="0" y="63412"/>
                </a:moveTo>
                <a:cubicBezTo>
                  <a:pt x="0" y="28391"/>
                  <a:pt x="28391" y="0"/>
                  <a:pt x="63412" y="0"/>
                </a:cubicBezTo>
                <a:lnTo>
                  <a:pt x="3895979" y="0"/>
                </a:lnTo>
                <a:cubicBezTo>
                  <a:pt x="3931000" y="0"/>
                  <a:pt x="3959391" y="28391"/>
                  <a:pt x="3959391" y="63412"/>
                </a:cubicBezTo>
                <a:lnTo>
                  <a:pt x="3959391" y="570708"/>
                </a:lnTo>
                <a:cubicBezTo>
                  <a:pt x="3959391" y="605729"/>
                  <a:pt x="3931000" y="634120"/>
                  <a:pt x="3895979" y="634120"/>
                </a:cubicBezTo>
                <a:lnTo>
                  <a:pt x="63412" y="634120"/>
                </a:lnTo>
                <a:cubicBezTo>
                  <a:pt x="28391" y="634120"/>
                  <a:pt x="0" y="605729"/>
                  <a:pt x="0" y="570708"/>
                </a:cubicBezTo>
                <a:lnTo>
                  <a:pt x="0" y="63412"/>
                </a:lnTo>
                <a:close/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058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Hacked U.S. vacuum robots are shouting racial slurs and pursuing pets.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8"/>
          <p:cNvSpPr/>
          <p:nvPr/>
        </p:nvSpPr>
        <p:spPr>
          <a:xfrm>
            <a:off x="4095473" y="2706875"/>
            <a:ext cx="4652284" cy="640461"/>
          </a:xfrm>
          <a:custGeom>
            <a:rect b="b" l="l" r="r" t="t"/>
            <a:pathLst>
              <a:path extrusionOk="0" h="634120" w="3959391">
                <a:moveTo>
                  <a:pt x="0" y="63412"/>
                </a:moveTo>
                <a:cubicBezTo>
                  <a:pt x="0" y="28391"/>
                  <a:pt x="28391" y="0"/>
                  <a:pt x="63412" y="0"/>
                </a:cubicBezTo>
                <a:lnTo>
                  <a:pt x="3895979" y="0"/>
                </a:lnTo>
                <a:cubicBezTo>
                  <a:pt x="3931000" y="0"/>
                  <a:pt x="3959391" y="28391"/>
                  <a:pt x="3959391" y="63412"/>
                </a:cubicBezTo>
                <a:lnTo>
                  <a:pt x="3959391" y="570708"/>
                </a:lnTo>
                <a:cubicBezTo>
                  <a:pt x="3959391" y="605729"/>
                  <a:pt x="3931000" y="634120"/>
                  <a:pt x="3895979" y="634120"/>
                </a:cubicBezTo>
                <a:lnTo>
                  <a:pt x="63412" y="634120"/>
                </a:lnTo>
                <a:cubicBezTo>
                  <a:pt x="28391" y="634120"/>
                  <a:pt x="0" y="605729"/>
                  <a:pt x="0" y="570708"/>
                </a:cubicBezTo>
                <a:lnTo>
                  <a:pt x="0" y="63412"/>
                </a:lnTo>
                <a:close/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058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Tesla tire pressure sensors are vulnerable to hackers.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8"/>
          <p:cNvSpPr/>
          <p:nvPr/>
        </p:nvSpPr>
        <p:spPr>
          <a:xfrm>
            <a:off x="4095473" y="3480600"/>
            <a:ext cx="4652284" cy="640461"/>
          </a:xfrm>
          <a:custGeom>
            <a:rect b="b" l="l" r="r" t="t"/>
            <a:pathLst>
              <a:path extrusionOk="0" h="634120" w="3959391">
                <a:moveTo>
                  <a:pt x="0" y="63412"/>
                </a:moveTo>
                <a:cubicBezTo>
                  <a:pt x="0" y="28391"/>
                  <a:pt x="28391" y="0"/>
                  <a:pt x="63412" y="0"/>
                </a:cubicBezTo>
                <a:lnTo>
                  <a:pt x="3895979" y="0"/>
                </a:lnTo>
                <a:cubicBezTo>
                  <a:pt x="3931000" y="0"/>
                  <a:pt x="3959391" y="28391"/>
                  <a:pt x="3959391" y="63412"/>
                </a:cubicBezTo>
                <a:lnTo>
                  <a:pt x="3959391" y="570708"/>
                </a:lnTo>
                <a:cubicBezTo>
                  <a:pt x="3959391" y="605729"/>
                  <a:pt x="3931000" y="634120"/>
                  <a:pt x="3895979" y="634120"/>
                </a:cubicBezTo>
                <a:lnTo>
                  <a:pt x="63412" y="634120"/>
                </a:lnTo>
                <a:cubicBezTo>
                  <a:pt x="28391" y="634120"/>
                  <a:pt x="0" y="605729"/>
                  <a:pt x="0" y="570708"/>
                </a:cubicBezTo>
                <a:lnTo>
                  <a:pt x="0" y="63412"/>
                </a:lnTo>
                <a:close/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058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Over 35,000 devices hacked at Saudi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Aramco</a:t>
            </a:r>
            <a:r>
              <a:rPr b="1" lang="en-PH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PH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arrying out dangerously unsafe actions.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il pump " id="526" name="Google Shape;5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746" y="3570090"/>
            <a:ext cx="480094" cy="480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il " id="527" name="Google Shape;52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6712" y="37453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 " id="528" name="Google Shape;52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8434" y="273961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 vacuum cleaner " id="529" name="Google Shape;52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8876" y="2037693"/>
            <a:ext cx="430228" cy="43022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8"/>
          <p:cNvSpPr/>
          <p:nvPr/>
        </p:nvSpPr>
        <p:spPr>
          <a:xfrm>
            <a:off x="227175" y="706300"/>
            <a:ext cx="8769600" cy="1051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PH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Trust in computation is implied, but not verified. 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PH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can we trust the outputs of IoT devices or ML models if the computations behind them can't be verified?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28"/>
          <p:cNvSpPr/>
          <p:nvPr/>
        </p:nvSpPr>
        <p:spPr>
          <a:xfrm>
            <a:off x="4097350" y="4283525"/>
            <a:ext cx="4652284" cy="764115"/>
          </a:xfrm>
          <a:custGeom>
            <a:rect b="b" l="l" r="r" t="t"/>
            <a:pathLst>
              <a:path extrusionOk="0" h="634120" w="3959391">
                <a:moveTo>
                  <a:pt x="0" y="63412"/>
                </a:moveTo>
                <a:cubicBezTo>
                  <a:pt x="0" y="28391"/>
                  <a:pt x="28391" y="0"/>
                  <a:pt x="63412" y="0"/>
                </a:cubicBezTo>
                <a:lnTo>
                  <a:pt x="3895979" y="0"/>
                </a:lnTo>
                <a:cubicBezTo>
                  <a:pt x="3931000" y="0"/>
                  <a:pt x="3959391" y="28391"/>
                  <a:pt x="3959391" y="63412"/>
                </a:cubicBezTo>
                <a:lnTo>
                  <a:pt x="3959391" y="570708"/>
                </a:lnTo>
                <a:cubicBezTo>
                  <a:pt x="3959391" y="605729"/>
                  <a:pt x="3931000" y="634120"/>
                  <a:pt x="3895979" y="634120"/>
                </a:cubicBezTo>
                <a:lnTo>
                  <a:pt x="63412" y="634120"/>
                </a:lnTo>
                <a:cubicBezTo>
                  <a:pt x="28391" y="634120"/>
                  <a:pt x="0" y="605729"/>
                  <a:pt x="0" y="570708"/>
                </a:cubicBezTo>
                <a:lnTo>
                  <a:pt x="0" y="63412"/>
                </a:lnTo>
                <a:close/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0058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PH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Firmware Tampering and Code Injection: The ShellShock attacks to execute arbitrary commands.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28" title="Shellshock-bug.sv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0000" y="4330750"/>
            <a:ext cx="609600" cy="65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/>
          <p:nvPr>
            <p:ph idx="2" type="ctrTitle"/>
          </p:nvPr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PH" sz="3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MARKET ANALYSIS</a:t>
            </a:r>
            <a:endParaRPr/>
          </a:p>
        </p:txBody>
      </p:sp>
      <p:grpSp>
        <p:nvGrpSpPr>
          <p:cNvPr id="538" name="Google Shape;538;p29"/>
          <p:cNvGrpSpPr/>
          <p:nvPr/>
        </p:nvGrpSpPr>
        <p:grpSpPr>
          <a:xfrm>
            <a:off x="256373" y="765575"/>
            <a:ext cx="8625535" cy="4155963"/>
            <a:chOff x="1680138" y="689375"/>
            <a:chExt cx="7212589" cy="4155963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4168461" y="689375"/>
              <a:ext cx="2269090" cy="4155963"/>
              <a:chOff x="170915" y="689375"/>
              <a:chExt cx="2877000" cy="4155963"/>
            </a:xfrm>
          </p:grpSpPr>
          <p:sp>
            <p:nvSpPr>
              <p:cNvPr id="540" name="Google Shape;540;p29"/>
              <p:cNvSpPr/>
              <p:nvPr/>
            </p:nvSpPr>
            <p:spPr>
              <a:xfrm>
                <a:off x="170915" y="925538"/>
                <a:ext cx="2877000" cy="3919800"/>
              </a:xfrm>
              <a:prstGeom prst="rect">
                <a:avLst/>
              </a:prstGeom>
              <a:solidFill>
                <a:schemeClr val="dk1">
                  <a:alpha val="800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293056" y="689375"/>
                <a:ext cx="2609657" cy="472320"/>
              </a:xfrm>
              <a:custGeom>
                <a:rect b="b" l="l" r="r" t="t"/>
                <a:pathLst>
                  <a:path extrusionOk="0" h="472320" w="2590230">
                    <a:moveTo>
                      <a:pt x="0" y="78722"/>
                    </a:moveTo>
                    <a:cubicBezTo>
                      <a:pt x="0" y="35245"/>
                      <a:pt x="35245" y="0"/>
                      <a:pt x="78722" y="0"/>
                    </a:cubicBezTo>
                    <a:lnTo>
                      <a:pt x="2511508" y="0"/>
                    </a:lnTo>
                    <a:cubicBezTo>
                      <a:pt x="2554985" y="0"/>
                      <a:pt x="2590230" y="35245"/>
                      <a:pt x="2590230" y="78722"/>
                    </a:cubicBezTo>
                    <a:lnTo>
                      <a:pt x="2590230" y="393598"/>
                    </a:lnTo>
                    <a:cubicBezTo>
                      <a:pt x="2590230" y="437075"/>
                      <a:pt x="2554985" y="472320"/>
                      <a:pt x="2511508" y="472320"/>
                    </a:cubicBezTo>
                    <a:lnTo>
                      <a:pt x="78722" y="472320"/>
                    </a:lnTo>
                    <a:cubicBezTo>
                      <a:pt x="35245" y="472320"/>
                      <a:pt x="0" y="437075"/>
                      <a:pt x="0" y="393598"/>
                    </a:cubicBezTo>
                    <a:lnTo>
                      <a:pt x="0" y="78722"/>
                    </a:lnTo>
                    <a:close/>
                  </a:path>
                </a:pathLst>
              </a:custGeom>
              <a:gradFill>
                <a:gsLst>
                  <a:gs pos="0">
                    <a:srgbClr val="D052D4"/>
                  </a:gs>
                  <a:gs pos="50000">
                    <a:srgbClr val="CE27D3"/>
                  </a:gs>
                  <a:gs pos="100000">
                    <a:srgbClr val="BD1BC0"/>
                  </a:gs>
                </a:gsLst>
                <a:lin ang="5400012" scaled="0"/>
              </a:gradFill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3050" lIns="120950" spcFirstLastPara="1" rIns="120950" wrap="square" tIns="23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PH" sz="1000" u="none" cap="none" strike="noStrike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Serviceable Addressable Market (SAM)</a:t>
                </a:r>
                <a:endParaRPr b="1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" name="Google Shape;542;p29"/>
            <p:cNvGrpSpPr/>
            <p:nvPr/>
          </p:nvGrpSpPr>
          <p:grpSpPr>
            <a:xfrm>
              <a:off x="6623637" y="689375"/>
              <a:ext cx="2269090" cy="4155963"/>
              <a:chOff x="170915" y="689375"/>
              <a:chExt cx="2877000" cy="4155963"/>
            </a:xfrm>
          </p:grpSpPr>
          <p:sp>
            <p:nvSpPr>
              <p:cNvPr id="543" name="Google Shape;543;p29"/>
              <p:cNvSpPr/>
              <p:nvPr/>
            </p:nvSpPr>
            <p:spPr>
              <a:xfrm>
                <a:off x="170915" y="925538"/>
                <a:ext cx="2877000" cy="3919800"/>
              </a:xfrm>
              <a:prstGeom prst="rect">
                <a:avLst/>
              </a:prstGeom>
              <a:solidFill>
                <a:schemeClr val="dk1">
                  <a:alpha val="800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316718" y="689375"/>
                <a:ext cx="2557852" cy="472320"/>
              </a:xfrm>
              <a:custGeom>
                <a:rect b="b" l="l" r="r" t="t"/>
                <a:pathLst>
                  <a:path extrusionOk="0" h="472320" w="2590230">
                    <a:moveTo>
                      <a:pt x="0" y="78722"/>
                    </a:moveTo>
                    <a:cubicBezTo>
                      <a:pt x="0" y="35245"/>
                      <a:pt x="35245" y="0"/>
                      <a:pt x="78722" y="0"/>
                    </a:cubicBezTo>
                    <a:lnTo>
                      <a:pt x="2511508" y="0"/>
                    </a:lnTo>
                    <a:cubicBezTo>
                      <a:pt x="2554985" y="0"/>
                      <a:pt x="2590230" y="35245"/>
                      <a:pt x="2590230" y="78722"/>
                    </a:cubicBezTo>
                    <a:lnTo>
                      <a:pt x="2590230" y="393598"/>
                    </a:lnTo>
                    <a:cubicBezTo>
                      <a:pt x="2590230" y="437075"/>
                      <a:pt x="2554985" y="472320"/>
                      <a:pt x="2511508" y="472320"/>
                    </a:cubicBezTo>
                    <a:lnTo>
                      <a:pt x="78722" y="472320"/>
                    </a:lnTo>
                    <a:cubicBezTo>
                      <a:pt x="35245" y="472320"/>
                      <a:pt x="0" y="437075"/>
                      <a:pt x="0" y="393598"/>
                    </a:cubicBezTo>
                    <a:lnTo>
                      <a:pt x="0" y="78722"/>
                    </a:lnTo>
                    <a:close/>
                  </a:path>
                </a:pathLst>
              </a:custGeom>
              <a:gradFill>
                <a:gsLst>
                  <a:gs pos="0">
                    <a:srgbClr val="D052D4"/>
                  </a:gs>
                  <a:gs pos="50000">
                    <a:srgbClr val="CE27D3"/>
                  </a:gs>
                  <a:gs pos="100000">
                    <a:srgbClr val="BD1BC0"/>
                  </a:gs>
                </a:gsLst>
                <a:lin ang="5400012" scaled="0"/>
              </a:gradFill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3050" lIns="120950" spcFirstLastPara="1" rIns="120950" wrap="square" tIns="23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PH" sz="1000" u="none" cap="none" strike="noStrike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Serviceable Obtainable Market (SOM)</a:t>
                </a:r>
                <a:endParaRPr b="1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" name="Google Shape;545;p29"/>
            <p:cNvGrpSpPr/>
            <p:nvPr/>
          </p:nvGrpSpPr>
          <p:grpSpPr>
            <a:xfrm>
              <a:off x="1680138" y="689375"/>
              <a:ext cx="2269090" cy="4155963"/>
              <a:chOff x="170915" y="689375"/>
              <a:chExt cx="2877000" cy="4155963"/>
            </a:xfrm>
          </p:grpSpPr>
          <p:sp>
            <p:nvSpPr>
              <p:cNvPr id="546" name="Google Shape;546;p29"/>
              <p:cNvSpPr/>
              <p:nvPr/>
            </p:nvSpPr>
            <p:spPr>
              <a:xfrm>
                <a:off x="170915" y="925538"/>
                <a:ext cx="2877000" cy="3919800"/>
              </a:xfrm>
              <a:prstGeom prst="rect">
                <a:avLst/>
              </a:prstGeom>
              <a:solidFill>
                <a:schemeClr val="dk1">
                  <a:alpha val="800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320248" y="689375"/>
                <a:ext cx="2557852" cy="472320"/>
              </a:xfrm>
              <a:custGeom>
                <a:rect b="b" l="l" r="r" t="t"/>
                <a:pathLst>
                  <a:path extrusionOk="0" h="472320" w="2590230">
                    <a:moveTo>
                      <a:pt x="0" y="78722"/>
                    </a:moveTo>
                    <a:cubicBezTo>
                      <a:pt x="0" y="35245"/>
                      <a:pt x="35245" y="0"/>
                      <a:pt x="78722" y="0"/>
                    </a:cubicBezTo>
                    <a:lnTo>
                      <a:pt x="2511508" y="0"/>
                    </a:lnTo>
                    <a:cubicBezTo>
                      <a:pt x="2554985" y="0"/>
                      <a:pt x="2590230" y="35245"/>
                      <a:pt x="2590230" y="78722"/>
                    </a:cubicBezTo>
                    <a:lnTo>
                      <a:pt x="2590230" y="393598"/>
                    </a:lnTo>
                    <a:cubicBezTo>
                      <a:pt x="2590230" y="437075"/>
                      <a:pt x="2554985" y="472320"/>
                      <a:pt x="2511508" y="472320"/>
                    </a:cubicBezTo>
                    <a:lnTo>
                      <a:pt x="78722" y="472320"/>
                    </a:lnTo>
                    <a:cubicBezTo>
                      <a:pt x="35245" y="472320"/>
                      <a:pt x="0" y="437075"/>
                      <a:pt x="0" y="393598"/>
                    </a:cubicBezTo>
                    <a:lnTo>
                      <a:pt x="0" y="78722"/>
                    </a:lnTo>
                    <a:close/>
                  </a:path>
                </a:pathLst>
              </a:custGeom>
              <a:gradFill>
                <a:gsLst>
                  <a:gs pos="0">
                    <a:srgbClr val="D052D4"/>
                  </a:gs>
                  <a:gs pos="50000">
                    <a:srgbClr val="CE27D3"/>
                  </a:gs>
                  <a:gs pos="100000">
                    <a:srgbClr val="BD1BC0"/>
                  </a:gs>
                </a:gsLst>
                <a:lin ang="5400012" scaled="0"/>
              </a:gradFill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3050" lIns="120950" spcFirstLastPara="1" rIns="120950" wrap="square" tIns="23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PH" sz="1000" u="none" cap="none" strike="noStrike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Total Addressable Market </a:t>
                </a:r>
                <a:endParaRPr b="1" i="0" sz="10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PH" sz="1000" u="none" cap="none" strike="noStrike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(TAM)</a:t>
                </a:r>
                <a:endParaRPr b="1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8" name="Google Shape;548;p29"/>
          <p:cNvSpPr txBox="1"/>
          <p:nvPr/>
        </p:nvSpPr>
        <p:spPr>
          <a:xfrm>
            <a:off x="3304850" y="1335942"/>
            <a:ext cx="2640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Geographic Focus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Fidesinnova operates globally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~50% of the TAM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Fidesinnova operates in North America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~20% of the TAM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Fidesinnova operates targets enterprises and industries with high security and compliance requirements (e.g., healthcare, finance, manufacturing): ~30% of the TAM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▪"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SAM for Verifiable Computing: $73 billion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9" name="Google Shape;549;p29"/>
          <p:cNvSpPr txBox="1"/>
          <p:nvPr/>
        </p:nvSpPr>
        <p:spPr>
          <a:xfrm>
            <a:off x="256850" y="1335942"/>
            <a:ext cx="26409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IoT Market by 2025 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(source: Statista): $1.6 trillion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Estated Verifiable Computing: ~5% =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$80 billion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Global cloud computing market by 2028 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(source: Grand View Research): </a:t>
            </a:r>
            <a:b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$1.2 trillion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Estated Verifiable Computing in Cloud computing: ~5% =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$60 billion</a:t>
            </a:r>
            <a:b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Market by 2030 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(source: Statista): </a:t>
            </a:r>
            <a:b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$1.8 trillion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Estated Verifiable Computing in AI : ~5% =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$80 billion</a:t>
            </a:r>
            <a:b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Industrial Sectors Market by 2028 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(source: Fortune Business Insights): </a:t>
            </a:r>
            <a:b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$300 trillion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Estated Verifiable Computing in Industrial Sectors : ~5% = </a:t>
            </a: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$15 billion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▪"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TAM for Verifiable Computing: $245 billion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0" name="Google Shape;550;p29"/>
          <p:cNvSpPr txBox="1"/>
          <p:nvPr/>
        </p:nvSpPr>
        <p:spPr>
          <a:xfrm>
            <a:off x="6200450" y="1335942"/>
            <a:ext cx="2640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 Penetration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niche player in verifiable computing, FidesInnova is projected to capture approximately ~1% of the market.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▪"/>
            </a:pPr>
            <a:r>
              <a:rPr b="1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Competition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Competitors include startups </a:t>
            </a:r>
            <a:r>
              <a:rPr lang="en-PH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such as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PH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IoTex, </a:t>
            </a: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RiscZero, StarkWare.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575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○"/>
            </a:pPr>
            <a:r>
              <a:rPr b="0" i="0" lang="en-PH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Fidesinnova’s ability to differentiate through vertical-specific solutions will be key.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▪"/>
            </a:pPr>
            <a:r>
              <a:rPr b="1" i="0" lang="en-PH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Estimated SOM: 1% of SAM = $730 million</a:t>
            </a:r>
            <a:endParaRPr b="0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1" name="Google Shape;551;p29"/>
          <p:cNvSpPr txBox="1"/>
          <p:nvPr/>
        </p:nvSpPr>
        <p:spPr>
          <a:xfrm>
            <a:off x="6124250" y="3718550"/>
            <a:ext cx="29052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Reference:</a:t>
            </a:r>
            <a:endParaRPr b="1" i="0" sz="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1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Link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Statista IoT Market Report</a:t>
            </a:r>
            <a:endParaRPr b="0" i="0" sz="6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1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Link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Grand View Research Cloud Computing Report</a:t>
            </a:r>
            <a:endParaRPr b="0" i="0" sz="6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1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Link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Statista AI Market Report</a:t>
            </a:r>
            <a:endParaRPr b="0" i="0" sz="6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1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Link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Fortune Business Insights Industrial Automation Report</a:t>
            </a:r>
            <a:endParaRPr b="0" i="0" sz="6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Example: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Messari Report on zk-Rollups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Example: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Gartner Top 10 Strategic Technology Trends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26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Verdana"/>
              <a:buChar char="●"/>
            </a:pP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Example: </a:t>
            </a:r>
            <a:r>
              <a:rPr b="0" i="0" lang="en-PH" sz="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McKinsey Industrial Automation Report</a:t>
            </a:r>
            <a:r>
              <a:rPr b="0" i="0" lang="en-PH" sz="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309905">
            <a:off x="-1985830" y="390465"/>
            <a:ext cx="8096963" cy="45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50286" y="155195"/>
            <a:ext cx="3765722" cy="498830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0"/>
          <p:cNvSpPr/>
          <p:nvPr/>
        </p:nvSpPr>
        <p:spPr>
          <a:xfrm>
            <a:off x="4272200" y="1077925"/>
            <a:ext cx="4532100" cy="38871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4873848" y="898525"/>
            <a:ext cx="3360823" cy="329443"/>
          </a:xfrm>
          <a:custGeom>
            <a:rect b="b" l="l" r="r" t="t"/>
            <a:pathLst>
              <a:path extrusionOk="0" h="472320" w="259023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2511508" y="0"/>
                </a:lnTo>
                <a:cubicBezTo>
                  <a:pt x="2554985" y="0"/>
                  <a:pt x="2590230" y="35245"/>
                  <a:pt x="2590230" y="78722"/>
                </a:cubicBezTo>
                <a:lnTo>
                  <a:pt x="2590230" y="393598"/>
                </a:lnTo>
                <a:cubicBezTo>
                  <a:pt x="2590230" y="437075"/>
                  <a:pt x="2554985" y="472320"/>
                  <a:pt x="251150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>
            <a:gsLst>
              <a:gs pos="0">
                <a:srgbClr val="D052D4"/>
              </a:gs>
              <a:gs pos="50000">
                <a:srgbClr val="CE27D3"/>
              </a:gs>
              <a:gs pos="100000">
                <a:srgbClr val="BD1BC0"/>
              </a:gs>
            </a:gsLst>
            <a:lin ang="5400012" scaled="0"/>
          </a:gra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050" lIns="120950" spcFirstLastPara="1" rIns="120950" wrap="square" tIns="23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PH" sz="1200">
                <a:solidFill>
                  <a:schemeClr val="lt1"/>
                </a:solidFill>
              </a:rPr>
              <a:t>Verifiable Computing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0"/>
          <p:cNvSpPr txBox="1"/>
          <p:nvPr/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FIDES INNOVA SOLUTION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01075" y="2560853"/>
            <a:ext cx="3821700" cy="2090434"/>
            <a:chOff x="4601075" y="2731428"/>
            <a:chExt cx="3821700" cy="2090434"/>
          </a:xfrm>
        </p:grpSpPr>
        <p:pic>
          <p:nvPicPr>
            <p:cNvPr id="562" name="Google Shape;56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01075" y="2731428"/>
              <a:ext cx="1858001" cy="7736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3" name="Google Shape;563;p30"/>
            <p:cNvCxnSpPr/>
            <p:nvPr/>
          </p:nvCxnSpPr>
          <p:spPr>
            <a:xfrm>
              <a:off x="6488587" y="3323913"/>
              <a:ext cx="1265100" cy="1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4" name="Google Shape;564;p30"/>
            <p:cNvSpPr txBox="1"/>
            <p:nvPr/>
          </p:nvSpPr>
          <p:spPr>
            <a:xfrm>
              <a:off x="6435512" y="2846949"/>
              <a:ext cx="1294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200">
                  <a:solidFill>
                    <a:schemeClr val="lt1"/>
                  </a:solidFill>
                </a:rPr>
                <a:t>Program</a:t>
              </a:r>
              <a:r>
                <a:rPr lang="en-PH" sz="1200">
                  <a:solidFill>
                    <a:schemeClr val="lt1"/>
                  </a:solidFill>
                </a:rPr>
                <a:t> Commitment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5234925" y="3071000"/>
              <a:ext cx="713400" cy="434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 Light"/>
                <a:ea typeface="Source Code Pro Light"/>
                <a:cs typeface="Source Code Pro Light"/>
                <a:sym typeface="Source Code Pro Light"/>
              </a:endParaRPr>
            </a:p>
          </p:txBody>
        </p:sp>
        <p:cxnSp>
          <p:nvCxnSpPr>
            <p:cNvPr id="566" name="Google Shape;566;p30"/>
            <p:cNvCxnSpPr/>
            <p:nvPr/>
          </p:nvCxnSpPr>
          <p:spPr>
            <a:xfrm>
              <a:off x="5578675" y="3099175"/>
              <a:ext cx="1800" cy="1308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7" name="Google Shape;567;p30"/>
            <p:cNvSpPr txBox="1"/>
            <p:nvPr/>
          </p:nvSpPr>
          <p:spPr>
            <a:xfrm>
              <a:off x="5594788" y="3748862"/>
              <a:ext cx="12948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200">
                  <a:solidFill>
                    <a:schemeClr val="lt1"/>
                  </a:solidFill>
                </a:rPr>
                <a:t>Execution</a:t>
              </a:r>
              <a:r>
                <a:rPr lang="en-PH" sz="1200">
                  <a:solidFill>
                    <a:schemeClr val="lt1"/>
                  </a:solidFill>
                </a:rPr>
                <a:t> 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1200">
                  <a:solidFill>
                    <a:schemeClr val="lt1"/>
                  </a:solidFill>
                </a:rPr>
                <a:t>Proof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5233175" y="4387750"/>
              <a:ext cx="669000" cy="434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 Light"/>
                <a:ea typeface="Source Code Pro Light"/>
                <a:cs typeface="Source Code Pro Light"/>
                <a:sym typeface="Source Code Pro Light"/>
              </a:endParaRPr>
            </a:p>
          </p:txBody>
        </p:sp>
        <p:pic>
          <p:nvPicPr>
            <p:cNvPr id="569" name="Google Shape;5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59875" y="4387712"/>
              <a:ext cx="434150" cy="43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30"/>
            <p:cNvSpPr/>
            <p:nvPr/>
          </p:nvSpPr>
          <p:spPr>
            <a:xfrm>
              <a:off x="7793675" y="3108225"/>
              <a:ext cx="629100" cy="434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 Light"/>
                <a:ea typeface="Source Code Pro Light"/>
                <a:cs typeface="Source Code Pro Light"/>
                <a:sym typeface="Source Code Pro Light"/>
              </a:endParaRPr>
            </a:p>
          </p:txBody>
        </p:sp>
        <p:pic>
          <p:nvPicPr>
            <p:cNvPr id="571" name="Google Shape;57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33012" y="3139125"/>
              <a:ext cx="354250" cy="35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mera drone " id="572" name="Google Shape;572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73236" y="3014887"/>
              <a:ext cx="629100" cy="55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30"/>
          <p:cNvSpPr txBox="1"/>
          <p:nvPr/>
        </p:nvSpPr>
        <p:spPr>
          <a:xfrm>
            <a:off x="4480125" y="1359625"/>
            <a:ext cx="4152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600">
                <a:solidFill>
                  <a:schemeClr val="lt1"/>
                </a:solidFill>
              </a:rPr>
              <a:t>We provide technology that guarantees the correct execution of programs on devices—without revealing their code.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5315325" y="4589925"/>
            <a:ext cx="11109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lt1"/>
                </a:solidFill>
              </a:rPr>
              <a:t>User</a:t>
            </a:r>
            <a:endParaRPr/>
          </a:p>
        </p:txBody>
      </p:sp>
      <p:sp>
        <p:nvSpPr>
          <p:cNvPr id="575" name="Google Shape;575;p30"/>
          <p:cNvSpPr txBox="1"/>
          <p:nvPr/>
        </p:nvSpPr>
        <p:spPr>
          <a:xfrm>
            <a:off x="7585950" y="3294525"/>
            <a:ext cx="1050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lt1"/>
                </a:solidFill>
              </a:rPr>
              <a:t>Public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lt1"/>
                </a:solidFill>
              </a:rPr>
              <a:t>Blockchains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309905">
            <a:off x="-1985830" y="390465"/>
            <a:ext cx="8096963" cy="45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50286" y="155195"/>
            <a:ext cx="3765722" cy="498830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1"/>
          <p:cNvSpPr txBox="1"/>
          <p:nvPr/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FIDES INNOVA SOLUTION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583" name="Google Shape;583;p31"/>
          <p:cNvSpPr/>
          <p:nvPr/>
        </p:nvSpPr>
        <p:spPr>
          <a:xfrm>
            <a:off x="4272275" y="2140475"/>
            <a:ext cx="4532100" cy="1267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-193675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PH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Zero-knowledge Proof (ZKP)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PH">
                <a:solidFill>
                  <a:schemeClr val="lt1"/>
                </a:solidFill>
              </a:rPr>
              <a:t>Blockchain, DePIN</a:t>
            </a:r>
            <a:endParaRPr>
              <a:solidFill>
                <a:schemeClr val="lt1"/>
              </a:solidFill>
            </a:endParaRPr>
          </a:p>
          <a:p>
            <a:pPr indent="-193675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PH">
                <a:solidFill>
                  <a:schemeClr val="lt1"/>
                </a:solidFill>
              </a:rPr>
              <a:t>Agentic AI</a:t>
            </a:r>
            <a:endParaRPr>
              <a:solidFill>
                <a:schemeClr val="lt1"/>
              </a:solidFill>
            </a:endParaRPr>
          </a:p>
          <a:p>
            <a:pPr indent="-193675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-PH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Internet-of-Things (zk-IoT)</a:t>
            </a:r>
            <a:r>
              <a:rPr lang="en-PH">
                <a:solidFill>
                  <a:schemeClr val="lt1"/>
                </a:solidFill>
              </a:rPr>
              <a:t> - </a:t>
            </a:r>
            <a:r>
              <a:rPr b="1" lang="en-PH">
                <a:solidFill>
                  <a:schemeClr val="lt1"/>
                </a:solidFill>
              </a:rPr>
              <a:t>Patented</a:t>
            </a:r>
            <a:endParaRPr b="1" i="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31"/>
          <p:cNvSpPr/>
          <p:nvPr/>
        </p:nvSpPr>
        <p:spPr>
          <a:xfrm>
            <a:off x="4927100" y="1963012"/>
            <a:ext cx="3360823" cy="329443"/>
          </a:xfrm>
          <a:custGeom>
            <a:rect b="b" l="l" r="r" t="t"/>
            <a:pathLst>
              <a:path extrusionOk="0" h="472320" w="259023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2511508" y="0"/>
                </a:lnTo>
                <a:cubicBezTo>
                  <a:pt x="2554985" y="0"/>
                  <a:pt x="2590230" y="35245"/>
                  <a:pt x="2590230" y="78722"/>
                </a:cubicBezTo>
                <a:lnTo>
                  <a:pt x="2590230" y="393598"/>
                </a:lnTo>
                <a:cubicBezTo>
                  <a:pt x="2590230" y="437075"/>
                  <a:pt x="2554985" y="472320"/>
                  <a:pt x="251150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 cap="flat" cmpd="sng" w="1270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050" lIns="120950" spcFirstLastPara="1" rIns="120950" wrap="square" tIns="23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PH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3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309905">
            <a:off x="-1985830" y="390465"/>
            <a:ext cx="8096963" cy="45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50286" y="155195"/>
            <a:ext cx="3765722" cy="498830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2"/>
          <p:cNvSpPr/>
          <p:nvPr/>
        </p:nvSpPr>
        <p:spPr>
          <a:xfrm>
            <a:off x="4272200" y="1077925"/>
            <a:ext cx="4532100" cy="38871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27430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2"/>
          <p:cNvSpPr/>
          <p:nvPr/>
        </p:nvSpPr>
        <p:spPr>
          <a:xfrm>
            <a:off x="4873848" y="898525"/>
            <a:ext cx="3360823" cy="329443"/>
          </a:xfrm>
          <a:custGeom>
            <a:rect b="b" l="l" r="r" t="t"/>
            <a:pathLst>
              <a:path extrusionOk="0" h="472320" w="259023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2511508" y="0"/>
                </a:lnTo>
                <a:cubicBezTo>
                  <a:pt x="2554985" y="0"/>
                  <a:pt x="2590230" y="35245"/>
                  <a:pt x="2590230" y="78722"/>
                </a:cubicBezTo>
                <a:lnTo>
                  <a:pt x="2590230" y="393598"/>
                </a:lnTo>
                <a:cubicBezTo>
                  <a:pt x="2590230" y="437075"/>
                  <a:pt x="2554985" y="472320"/>
                  <a:pt x="2511508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>
            <a:gsLst>
              <a:gs pos="0">
                <a:srgbClr val="D052D4"/>
              </a:gs>
              <a:gs pos="50000">
                <a:srgbClr val="CE27D3"/>
              </a:gs>
              <a:gs pos="100000">
                <a:srgbClr val="BD1BC0"/>
              </a:gs>
            </a:gsLst>
            <a:lin ang="5400012" scaled="0"/>
          </a:gra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050" lIns="120950" spcFirstLastPara="1" rIns="120950" wrap="square" tIns="23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PH" sz="1200">
                <a:solidFill>
                  <a:schemeClr val="lt1"/>
                </a:solidFill>
              </a:rPr>
              <a:t>Verifiable Computing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2"/>
          <p:cNvSpPr txBox="1"/>
          <p:nvPr/>
        </p:nvSpPr>
        <p:spPr>
          <a:xfrm flipH="1">
            <a:off x="0" y="131805"/>
            <a:ext cx="914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FIDES INNOVA SOLUTION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594" name="Google Shape;594;p32"/>
          <p:cNvSpPr txBox="1"/>
          <p:nvPr/>
        </p:nvSpPr>
        <p:spPr>
          <a:xfrm>
            <a:off x="4373162" y="1588225"/>
            <a:ext cx="43242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PH" sz="1600">
                <a:solidFill>
                  <a:schemeClr val="lt1"/>
                </a:solidFill>
              </a:rPr>
              <a:t>We offer two AI-Powered Security Agents: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solidFill>
                  <a:schemeClr val="lt1"/>
                </a:solidFill>
              </a:rPr>
              <a:t>🔐 </a:t>
            </a:r>
            <a:r>
              <a:rPr b="1" lang="en-PH">
                <a:solidFill>
                  <a:schemeClr val="lt1"/>
                </a:solidFill>
              </a:rPr>
              <a:t>AI Agent 1</a:t>
            </a:r>
            <a:r>
              <a:rPr lang="en-PH">
                <a:solidFill>
                  <a:schemeClr val="lt1"/>
                </a:solidFill>
              </a:rPr>
              <a:t> – </a:t>
            </a:r>
            <a:r>
              <a:rPr b="1" lang="en-PH">
                <a:solidFill>
                  <a:schemeClr val="lt1"/>
                </a:solidFill>
              </a:rPr>
              <a:t>Commitment Generator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>
                <a:solidFill>
                  <a:schemeClr val="lt1"/>
                </a:solidFill>
              </a:rPr>
              <a:t>Assists developers in integrating Zero-Knowledge Proof (ZKP) into their applications in under a minute.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PH">
                <a:solidFill>
                  <a:schemeClr val="lt1"/>
                </a:solidFill>
              </a:rPr>
              <a:t>🛡️ </a:t>
            </a:r>
            <a:r>
              <a:rPr b="1" lang="en-PH">
                <a:solidFill>
                  <a:schemeClr val="lt1"/>
                </a:solidFill>
              </a:rPr>
              <a:t>AI Agent 2</a:t>
            </a:r>
            <a:r>
              <a:rPr lang="en-PH">
                <a:solidFill>
                  <a:schemeClr val="lt1"/>
                </a:solidFill>
              </a:rPr>
              <a:t> –</a:t>
            </a:r>
            <a:r>
              <a:rPr b="1" lang="en-PH">
                <a:solidFill>
                  <a:schemeClr val="lt1"/>
                </a:solidFill>
              </a:rPr>
              <a:t>Security Verifier</a:t>
            </a:r>
            <a:r>
              <a:rPr lang="en-PH">
                <a:solidFill>
                  <a:schemeClr val="lt1"/>
                </a:solidFill>
              </a:rPr>
              <a:t> </a:t>
            </a:r>
            <a:br>
              <a:rPr lang="en-PH">
                <a:solidFill>
                  <a:schemeClr val="lt1"/>
                </a:solidFill>
              </a:rPr>
            </a:br>
            <a:r>
              <a:rPr lang="en-PH">
                <a:solidFill>
                  <a:schemeClr val="lt1"/>
                </a:solidFill>
              </a:rPr>
              <a:t>Assists users to query whether a program or device has not been compromised.</a:t>
            </a:r>
            <a:endParaRPr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33"/>
          <p:cNvPicPr preferRelativeResize="0"/>
          <p:nvPr/>
        </p:nvPicPr>
        <p:blipFill rotWithShape="1">
          <a:blip r:embed="rId4">
            <a:alphaModFix amt="50000"/>
          </a:blip>
          <a:srcRect b="0" l="0" r="0" t="63907"/>
          <a:stretch/>
        </p:blipFill>
        <p:spPr>
          <a:xfrm flipH="1" rot="10800000">
            <a:off x="-239964" y="-38878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72182">
            <a:off x="5423355" y="1293259"/>
            <a:ext cx="3588470" cy="1636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3"/>
          <p:cNvSpPr txBox="1"/>
          <p:nvPr/>
        </p:nvSpPr>
        <p:spPr>
          <a:xfrm>
            <a:off x="7458850" y="2456775"/>
            <a:ext cx="141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Verifiable Computing Explorer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3852" y="2008475"/>
            <a:ext cx="1068448" cy="8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34368">
            <a:off x="164326" y="1147176"/>
            <a:ext cx="3315470" cy="18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3"/>
          <p:cNvSpPr txBox="1"/>
          <p:nvPr/>
        </p:nvSpPr>
        <p:spPr>
          <a:xfrm flipH="1">
            <a:off x="0" y="131805"/>
            <a:ext cx="9144000" cy="6507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</a:pPr>
            <a:r>
              <a:rPr b="0" i="0" lang="en-PH" sz="3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FIDES INNOVA PRODUCTS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3"/>
          <p:cNvSpPr txBox="1"/>
          <p:nvPr/>
        </p:nvSpPr>
        <p:spPr>
          <a:xfrm>
            <a:off x="534875" y="2160875"/>
            <a:ext cx="20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Blockchain-based </a:t>
            </a:r>
            <a:r>
              <a:rPr b="1" lang="en-PH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Device</a:t>
            </a:r>
            <a:r>
              <a:rPr b="1" i="0" lang="en-PH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Management Servers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ockchain PNG, Vector, PSD, and Clipart With Transparent Background for  Free Download | Pngtree" id="606" name="Google Shape;60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1013" y="1097827"/>
            <a:ext cx="1582379" cy="15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9">
            <a:alphaModFix/>
          </a:blip>
          <a:srcRect b="0" l="0" r="0" t="6367"/>
          <a:stretch/>
        </p:blipFill>
        <p:spPr>
          <a:xfrm rot="-1096581">
            <a:off x="4079076" y="2315448"/>
            <a:ext cx="1358946" cy="276982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3"/>
          <p:cNvSpPr txBox="1"/>
          <p:nvPr/>
        </p:nvSpPr>
        <p:spPr>
          <a:xfrm>
            <a:off x="4001662" y="3007522"/>
            <a:ext cx="141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PH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Devices Management Mobile App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33"/>
          <p:cNvGrpSpPr/>
          <p:nvPr/>
        </p:nvGrpSpPr>
        <p:grpSpPr>
          <a:xfrm>
            <a:off x="4432596" y="3780819"/>
            <a:ext cx="978710" cy="650832"/>
            <a:chOff x="456533" y="4252098"/>
            <a:chExt cx="1798438" cy="1154982"/>
          </a:xfrm>
        </p:grpSpPr>
        <p:pic>
          <p:nvPicPr>
            <p:cNvPr id="610" name="Google Shape;610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6533" y="4252098"/>
              <a:ext cx="1798438" cy="52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3638" y="4877822"/>
              <a:ext cx="1791333" cy="5292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553992" y="3130301"/>
            <a:ext cx="939824" cy="12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3"/>
          <p:cNvSpPr txBox="1"/>
          <p:nvPr/>
        </p:nvSpPr>
        <p:spPr>
          <a:xfrm>
            <a:off x="308975" y="4298950"/>
            <a:ext cx="32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700">
                <a:solidFill>
                  <a:schemeClr val="lt1"/>
                </a:solidFill>
              </a:rPr>
              <a:t>🔐 </a:t>
            </a:r>
            <a:r>
              <a:rPr b="1" lang="en-PH" sz="1700">
                <a:solidFill>
                  <a:schemeClr val="lt1"/>
                </a:solidFill>
              </a:rPr>
              <a:t>AI Agent 1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1700">
                <a:solidFill>
                  <a:schemeClr val="lt1"/>
                </a:solidFill>
              </a:rPr>
              <a:t>Commitment Generator</a:t>
            </a:r>
            <a:endParaRPr b="1" sz="1700">
              <a:solidFill>
                <a:schemeClr val="lt1"/>
              </a:solidFill>
            </a:endParaRPr>
          </a:p>
        </p:txBody>
      </p:sp>
      <p:pic>
        <p:nvPicPr>
          <p:cNvPr id="614" name="Google Shape;614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9992" y="3206626"/>
            <a:ext cx="937715" cy="12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3"/>
          <p:cNvSpPr txBox="1"/>
          <p:nvPr/>
        </p:nvSpPr>
        <p:spPr>
          <a:xfrm>
            <a:off x="5860000" y="4355450"/>
            <a:ext cx="3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PH" sz="1700">
                <a:solidFill>
                  <a:schemeClr val="lt1"/>
                </a:solidFill>
              </a:rPr>
              <a:t>🛡️ </a:t>
            </a:r>
            <a:r>
              <a:rPr b="1" lang="en-PH" sz="1700">
                <a:solidFill>
                  <a:schemeClr val="lt1"/>
                </a:solidFill>
              </a:rPr>
              <a:t>AI Agent 2</a:t>
            </a:r>
            <a:br>
              <a:rPr b="1" lang="en-PH" sz="1700">
                <a:solidFill>
                  <a:schemeClr val="lt1"/>
                </a:solidFill>
              </a:rPr>
            </a:br>
            <a:r>
              <a:rPr b="1" lang="en-PH" sz="1700">
                <a:solidFill>
                  <a:schemeClr val="lt1"/>
                </a:solidFill>
              </a:rPr>
              <a:t>Security Verifier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tch Deck Templat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